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75" r:id="rId2"/>
    <p:sldId id="256" r:id="rId3"/>
    <p:sldId id="283" r:id="rId4"/>
    <p:sldId id="274" r:id="rId5"/>
    <p:sldId id="262" r:id="rId6"/>
    <p:sldId id="265" r:id="rId7"/>
    <p:sldId id="266" r:id="rId8"/>
    <p:sldId id="269" r:id="rId9"/>
    <p:sldId id="263" r:id="rId10"/>
    <p:sldId id="264" r:id="rId11"/>
    <p:sldId id="267" r:id="rId12"/>
    <p:sldId id="272" r:id="rId13"/>
    <p:sldId id="273" r:id="rId14"/>
    <p:sldId id="276" r:id="rId15"/>
    <p:sldId id="285" r:id="rId16"/>
    <p:sldId id="277" r:id="rId17"/>
    <p:sldId id="278" r:id="rId18"/>
    <p:sldId id="279" r:id="rId19"/>
    <p:sldId id="280" r:id="rId20"/>
    <p:sldId id="286" r:id="rId21"/>
    <p:sldId id="268" r:id="rId22"/>
    <p:sldId id="270" r:id="rId23"/>
    <p:sldId id="261" r:id="rId24"/>
    <p:sldId id="284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6028" autoAdjust="0"/>
  </p:normalViewPr>
  <p:slideViewPr>
    <p:cSldViewPr snapToGrid="0">
      <p:cViewPr varScale="1">
        <p:scale>
          <a:sx n="86" d="100"/>
          <a:sy n="86" d="100"/>
        </p:scale>
        <p:origin x="15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C1339-17D4-48F2-AC95-382F23FAE9A1}" type="datetimeFigureOut">
              <a:rPr lang="en-DE" smtClean="0"/>
              <a:t>17/11/2019</a:t>
            </a:fld>
            <a:endParaRPr lang="en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1E6DA-29AF-49C6-9E37-F84B98E6F786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821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Hier Hilfe zur Selbsthilfe </a:t>
            </a:r>
          </a:p>
          <a:p>
            <a:r>
              <a:rPr lang="de-DE" dirty="0"/>
              <a:t>Mentoring Beispiel: Pate (Mentor) und Firmling (Mentee)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0007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Innere Distanz ist wichtig. Lass es nicht zu nah an dich ran!</a:t>
            </a:r>
          </a:p>
          <a:p>
            <a:endParaRPr lang="de-DE" dirty="0"/>
          </a:p>
          <a:p>
            <a:r>
              <a:rPr lang="de-DE" dirty="0"/>
              <a:t>Hinterfrage dich: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85939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Galater 5, 22-23: Wie geistiges Wachstum sichtbar wird:</a:t>
            </a:r>
          </a:p>
          <a:p>
            <a:r>
              <a:rPr lang="de-DE" dirty="0"/>
              <a:t>Liebe Freude, Geduld, Frieden, Freundlichkeit, Güte, Treue, Selbstbeherrschung, Nachsicht. </a:t>
            </a:r>
          </a:p>
          <a:p>
            <a:r>
              <a:rPr lang="de-DE" dirty="0"/>
              <a:t>Eigenschaften die in Beziehungen sichtbar werden </a:t>
            </a:r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 Gelebte Beziehungen helfen uns ein ganzheitliches Leben zu führen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52089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Der katholische Theologe und Priester Romano Guardini (1885-1968) hat die Lebensphasen analysiert:</a:t>
            </a:r>
          </a:p>
          <a:p>
            <a:r>
              <a:rPr lang="de-DE" dirty="0"/>
              <a:t>Online nachlesen unter </a:t>
            </a:r>
            <a:r>
              <a:rPr lang="de-DE" dirty="0" err="1"/>
              <a:t>bsp</a:t>
            </a:r>
            <a:r>
              <a:rPr lang="de-DE" dirty="0"/>
              <a:t>: https://www.gaebler.info/2013/01/guardini/ </a:t>
            </a:r>
          </a:p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0001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Voreinigen Wochen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Shabbt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shalom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(Einen schönen Sabbat Freitag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abend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Salomo geht auf diesen Namen zurück).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Gott hat den Menschen auf Beziehungen hin geschaffen (Gen 2.18)</a:t>
            </a:r>
          </a:p>
          <a:p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Beziehunge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sind fester Bestandteil unseres Lebens (können nicht ohne) Lev. 19,18 Nächsten lieben wie dich selbst.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Ps.139,14f:"Ich danke dir dafür, dass ich wunderbar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gemachtbin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wunderbar sind deine Werke; das erkennt meine Seele.</a:t>
            </a:r>
            <a:endParaRPr lang="de-DE" dirty="0"/>
          </a:p>
          <a:p>
            <a:endParaRPr lang="de-DE" dirty="0"/>
          </a:p>
          <a:p>
            <a:r>
              <a:rPr lang="de-DE" dirty="0"/>
              <a:t>Mehr als ein frommer </a:t>
            </a:r>
            <a:r>
              <a:rPr lang="de-DE" dirty="0" err="1"/>
              <a:t>friedensgruß</a:t>
            </a:r>
            <a:endParaRPr lang="de-DE" dirty="0"/>
          </a:p>
          <a:p>
            <a:r>
              <a:rPr lang="de-DE" dirty="0"/>
              <a:t>Schau als Mentor auf die Beziehungsebenen des Mentees.</a:t>
            </a:r>
          </a:p>
          <a:p>
            <a:endParaRPr lang="de-DE" dirty="0"/>
          </a:p>
          <a:p>
            <a:r>
              <a:rPr lang="de-DE" dirty="0"/>
              <a:t>Ist eine dieser Ebenen gestört?, Wird eine zu überbetont?</a:t>
            </a:r>
          </a:p>
          <a:p>
            <a:r>
              <a:rPr lang="de-DE" dirty="0"/>
              <a:t>Überlege wie du dem Abhilfe </a:t>
            </a:r>
            <a:r>
              <a:rPr lang="de-DE" dirty="0" err="1"/>
              <a:t>verstchaffen</a:t>
            </a:r>
            <a:r>
              <a:rPr lang="de-DE" dirty="0"/>
              <a:t> kannst.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79365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Handout austeilen!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957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Grundhaltung: Vorbilder, Orientierungssuchend, Wunsch nach Weiterentwicklung, </a:t>
            </a:r>
          </a:p>
          <a:p>
            <a:endParaRPr lang="de-DE" dirty="0"/>
          </a:p>
          <a:p>
            <a:r>
              <a:rPr lang="de-DE" dirty="0"/>
              <a:t>Bevor man Mentee wird, ist es wichtig, sich ein entsprechendes Umfeld aufzubauen:</a:t>
            </a:r>
          </a:p>
          <a:p>
            <a:endParaRPr lang="de-DE" dirty="0"/>
          </a:p>
          <a:p>
            <a:r>
              <a:rPr lang="de-DE" dirty="0"/>
              <a:t>Es müssen nicht immer ältere sein, es kann auch aus einem anderen Milieu sein:</a:t>
            </a:r>
            <a:br>
              <a:rPr lang="de-DE" dirty="0"/>
            </a:br>
            <a:r>
              <a:rPr lang="de-DE" dirty="0"/>
              <a:t>Bsp. In meinem Hauskreis gibt es einen Sozialarbeiter, der mir für einige Punkte nochmal ganz anders die Augen geöffnet hat.</a:t>
            </a:r>
          </a:p>
          <a:p>
            <a:endParaRPr lang="de-DE" dirty="0"/>
          </a:p>
          <a:p>
            <a:r>
              <a:rPr lang="de-DE" dirty="0"/>
              <a:t>Ein genereller Lebenstipp 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19382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85702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Wo kannst du deinen Mentor Nachahmen, wo kann er dich beraten?</a:t>
            </a:r>
          </a:p>
          <a:p>
            <a:endParaRPr lang="de-DE" dirty="0"/>
          </a:p>
          <a:p>
            <a:r>
              <a:rPr lang="de-DE" dirty="0"/>
              <a:t>Bewundernswerte Haltung.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Es soll um deine Themen gehen die dich interessieren!</a:t>
            </a:r>
          </a:p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53334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Am Anfang der Beziehung :</a:t>
            </a:r>
          </a:p>
          <a:p>
            <a:pPr marL="171450" indent="-171450">
              <a:buFontTx/>
              <a:buChar char="-"/>
            </a:pPr>
            <a:r>
              <a:rPr lang="de-DE" dirty="0"/>
              <a:t>Man kennt sich noch nicht so gut.</a:t>
            </a:r>
          </a:p>
          <a:p>
            <a:pPr marL="171450" indent="-171450">
              <a:buFontTx/>
              <a:buChar char="-"/>
            </a:pPr>
            <a:r>
              <a:rPr lang="de-DE" dirty="0"/>
              <a:t>Dann hilft es und gibt ein Gefühl von Sicherheit wenn man thematische Grenzen setzt.</a:t>
            </a:r>
          </a:p>
          <a:p>
            <a:pPr marL="0" indent="0">
              <a:buFontTx/>
              <a:buNone/>
            </a:pPr>
            <a:endParaRPr lang="de-DE" dirty="0"/>
          </a:p>
          <a:p>
            <a:pPr marL="0" indent="0">
              <a:buFontTx/>
              <a:buNone/>
            </a:pP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19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32304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Handout austeilen!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757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Handout austeilen!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135188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Wenn du erfahrene Vorbilder in deiner Umgebung kennen lernst und dich mit Ihnen anfreundest </a:t>
            </a:r>
          </a:p>
          <a:p>
            <a:r>
              <a:rPr lang="de-DE" dirty="0"/>
              <a:t>Frag sie doch einfach mal ob sie ein Mentoring mit dir machen wollen? (feste treffen, etc.) </a:t>
            </a:r>
          </a:p>
          <a:p>
            <a:r>
              <a:rPr lang="de-DE" dirty="0"/>
              <a:t>Mentoring in China -&gt; feste Treffen, regelmäßiges Skypen.</a:t>
            </a:r>
          </a:p>
          <a:p>
            <a:endParaRPr lang="de-DE" dirty="0"/>
          </a:p>
          <a:p>
            <a:r>
              <a:rPr lang="de-DE" dirty="0"/>
              <a:t>Mentoring ist Beziehung und eine gemeinsame Basis ist eine Grundlage für jede Beziehung. </a:t>
            </a:r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Regelmäßige Treffen sind wichtig!!!</a:t>
            </a:r>
          </a:p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8004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Beispiel: Babys lernen Gestik durch Nachahmung </a:t>
            </a:r>
          </a:p>
          <a:p>
            <a:endParaRPr lang="de-DE" dirty="0"/>
          </a:p>
          <a:p>
            <a:r>
              <a:rPr lang="de-DE" dirty="0"/>
              <a:t>Gerade in der Kennenlernen Phase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22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8551711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686042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Schluss:</a:t>
            </a:r>
          </a:p>
          <a:p>
            <a:r>
              <a:rPr lang="de-DE" dirty="0"/>
              <a:t>Erzähle Beispiele aus Mentoring! </a:t>
            </a:r>
          </a:p>
          <a:p>
            <a:pPr marL="171450" indent="-171450">
              <a:buFontTx/>
              <a:buChar char="-"/>
            </a:pPr>
            <a:r>
              <a:rPr lang="de-DE" dirty="0"/>
              <a:t>Hauskreis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pPr marL="0" indent="0">
              <a:buFontTx/>
              <a:buNone/>
            </a:pPr>
            <a:r>
              <a:rPr lang="de-DE" dirty="0"/>
              <a:t>Beziehungen verändern! Lesen ist wichtig, doch erst im Gespräch……</a:t>
            </a:r>
          </a:p>
          <a:p>
            <a:pPr marL="0" indent="0">
              <a:buFontTx/>
              <a:buNone/>
            </a:pPr>
            <a:endParaRPr lang="de-DE" dirty="0"/>
          </a:p>
          <a:p>
            <a:pPr marL="0" indent="0">
              <a:buFontTx/>
              <a:buNone/>
            </a:pPr>
            <a:endParaRPr lang="de-DE" dirty="0"/>
          </a:p>
          <a:p>
            <a:pPr marL="0" indent="0">
              <a:buFontTx/>
              <a:buNone/>
            </a:pPr>
            <a:endParaRPr lang="de-DE" dirty="0"/>
          </a:p>
          <a:p>
            <a:pPr marL="0" indent="0">
              <a:buFontTx/>
              <a:buNone/>
            </a:pPr>
            <a:r>
              <a:rPr lang="de-DE" dirty="0"/>
              <a:t>Quellen siehe Handout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24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094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Zeit ist das Kapital der Mentoring Beziehung</a:t>
            </a:r>
          </a:p>
          <a:p>
            <a:r>
              <a:rPr lang="de-DE" dirty="0"/>
              <a:t>Unterschätze nicht den Aufwand als Mentor!</a:t>
            </a:r>
          </a:p>
          <a:p>
            <a:endParaRPr lang="de-DE" dirty="0"/>
          </a:p>
          <a:p>
            <a:r>
              <a:rPr lang="de-DE" dirty="0"/>
              <a:t>Voraussetzung: gutes Zeitmanagement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3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43656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Aufgabe des Mentors hier nennen.</a:t>
            </a:r>
          </a:p>
          <a:p>
            <a:r>
              <a:rPr lang="de-DE" dirty="0"/>
              <a:t>Voraussetzung ist, dass Mentee die Ressourcen hat um sein Problem selbst zu erkennen und dann zu lösen.</a:t>
            </a:r>
          </a:p>
          <a:p>
            <a:endParaRPr lang="de-DE" dirty="0"/>
          </a:p>
          <a:p>
            <a:r>
              <a:rPr lang="de-DE" dirty="0"/>
              <a:t>Für den geschützten Rahmen ist es wichtig: </a:t>
            </a:r>
            <a:r>
              <a:rPr lang="de-DE" b="1" dirty="0"/>
              <a:t>Was im Hauskreis bleibt </a:t>
            </a:r>
            <a:r>
              <a:rPr lang="de-DE" b="1" dirty="0" err="1"/>
              <a:t>bleibt</a:t>
            </a:r>
            <a:r>
              <a:rPr lang="de-DE" b="1" dirty="0"/>
              <a:t> im Hauskreis. 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4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7405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Neulich kam mein </a:t>
            </a:r>
            <a:r>
              <a:rPr lang="de-DE" dirty="0" err="1"/>
              <a:t>Cheff</a:t>
            </a:r>
            <a:r>
              <a:rPr lang="de-DE" dirty="0"/>
              <a:t>…..</a:t>
            </a:r>
          </a:p>
          <a:p>
            <a:endParaRPr lang="de-DE" dirty="0"/>
          </a:p>
          <a:p>
            <a:r>
              <a:rPr lang="de-DE" dirty="0" err="1"/>
              <a:t>Measurable</a:t>
            </a:r>
            <a:r>
              <a:rPr lang="de-DE" dirty="0"/>
              <a:t> / </a:t>
            </a:r>
            <a:r>
              <a:rPr lang="de-DE" dirty="0" err="1"/>
              <a:t>Meaningful</a:t>
            </a:r>
            <a:r>
              <a:rPr lang="de-DE" dirty="0"/>
              <a:t> </a:t>
            </a:r>
          </a:p>
          <a:p>
            <a:r>
              <a:rPr lang="de-DE" dirty="0" err="1"/>
              <a:t>Accepted</a:t>
            </a:r>
            <a:endParaRPr lang="de-DE" dirty="0"/>
          </a:p>
          <a:p>
            <a:endParaRPr lang="de-DE" dirty="0"/>
          </a:p>
          <a:p>
            <a:r>
              <a:rPr lang="de-DE" dirty="0"/>
              <a:t>Attraktiv / Aktionsorientiert</a:t>
            </a:r>
          </a:p>
          <a:p>
            <a:endParaRPr lang="de-DE" dirty="0"/>
          </a:p>
          <a:p>
            <a:r>
              <a:rPr lang="de-DE" dirty="0"/>
              <a:t>Nach Josep W. Seifert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5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11914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Gib Nichtwissen zu! (Das nimmt den Druck raus, dass der Mentor denkt du wärst ein Besserwisser!)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Geht um einen geschützten Rahmen des natürlichen Wachstums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Mentee darf einfach sein</a:t>
            </a:r>
            <a:endParaRPr lang="en-DE" dirty="0"/>
          </a:p>
          <a:p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6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57278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z.B. Menschen die sehr Erfolgreich im Berufsleben sind.</a:t>
            </a:r>
          </a:p>
          <a:p>
            <a:endParaRPr lang="de-DE" dirty="0"/>
          </a:p>
          <a:p>
            <a:r>
              <a:rPr lang="de-DE" dirty="0"/>
              <a:t>Hilfe zur Selbsthilfe:</a:t>
            </a:r>
          </a:p>
          <a:p>
            <a:r>
              <a:rPr lang="de-DE" dirty="0"/>
              <a:t>keine Abhängigkeit, bzw. Macht oder Statusgefälle. 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7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1174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Falls dein Mentee sehr still ist (gerade am Anfang des Mentoring), ist es wichtig</a:t>
            </a:r>
          </a:p>
          <a:p>
            <a:r>
              <a:rPr lang="de-DE" dirty="0"/>
              <a:t>Einige Interventionsarten zu kennen.</a:t>
            </a:r>
          </a:p>
          <a:p>
            <a:r>
              <a:rPr lang="de-DE" dirty="0"/>
              <a:t>Es soll konfrontiert werden und neue Wege aufgezeigt.</a:t>
            </a:r>
          </a:p>
          <a:p>
            <a:endParaRPr lang="de-DE" dirty="0"/>
          </a:p>
          <a:p>
            <a:r>
              <a:rPr lang="de-DE" dirty="0"/>
              <a:t>Neues Licht: </a:t>
            </a:r>
            <a:r>
              <a:rPr lang="de-DE" dirty="0" err="1"/>
              <a:t>Kriesen</a:t>
            </a:r>
            <a:r>
              <a:rPr lang="de-DE" dirty="0"/>
              <a:t> können wichtig sein!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8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8905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Grundregeln der Reflexion</a:t>
            </a:r>
          </a:p>
          <a:p>
            <a:r>
              <a:rPr lang="de-DE" dirty="0"/>
              <a:t>Wo bin ich nicht so gut vorangekommen?</a:t>
            </a:r>
          </a:p>
          <a:p>
            <a:r>
              <a:rPr lang="de-DE" dirty="0"/>
              <a:t>Die Treffen haben mir weit mehr gebracht als erwartet</a:t>
            </a:r>
          </a:p>
          <a:p>
            <a:r>
              <a:rPr lang="de-DE" dirty="0"/>
              <a:t>Wohlwollende Haltung mit Blick auf den Mentee.</a:t>
            </a:r>
          </a:p>
          <a:p>
            <a:endParaRPr lang="de-DE" dirty="0"/>
          </a:p>
          <a:p>
            <a:r>
              <a:rPr lang="de-DE" dirty="0"/>
              <a:t>Auch mit seinem Mentor sich wiederum beraten.</a:t>
            </a:r>
          </a:p>
          <a:p>
            <a:r>
              <a:rPr lang="de-DE" dirty="0"/>
              <a:t>Habe ich dem Mentee gegenüber eine innere Distanz ist bei Polizisten sehr wichtig!</a:t>
            </a:r>
            <a:endParaRPr lang="en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1E6DA-29AF-49C6-9E37-F84B98E6F786}" type="slidenum">
              <a:rPr lang="en-DE" smtClean="0"/>
              <a:t>10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5857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79BB87-A054-49E3-86B7-B9B178E83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7BBC47-706D-46D8-B10C-1ECAAB0A37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AU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D25190-9E7C-40CB-B8E1-697BC299F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5E975-1343-47C7-BE85-334FF471ABB5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5FCE63-1292-4FFC-9ADE-43507E73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F22CEB-4722-4039-B4EE-9C65AF740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102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D90EA-A447-471C-B473-32987728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A43C5DC-65D2-4EB9-8DBC-B34FB6D88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329B63-A65A-4725-812E-6CD1BE2E4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76091-8299-4C7F-9A80-F6931DACFA2C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D91C1-105E-44D6-8513-9787C1453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74D67F-99BE-4169-896B-95B7F5BB3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19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705684-A295-415D-86EE-2F5D8E0D1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9B36731-3E4F-4144-9E00-14904BD80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D98861-7D16-4217-AEED-1C562016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F3791-5C6F-4FF9-8945-170813B1D5F3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91A31A-0D01-471E-9839-C95FD4338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78461B-E41A-4028-8AC6-AC066DC7D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80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C8AE75-EE0F-4B00-8267-66F60A271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A270F6B-2E35-443F-AFF9-1FA34C7CF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6CA229-EDC7-4F17-B8B6-1F6044DB0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41953-AEC2-4ED6-B56E-2E43BACD1312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030585-3F12-4057-ABCA-A026D89CF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45FE62-8494-4D58-A1EF-CE4632DC4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977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DC291-B172-40AB-B6DD-D54D3110A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92FA0B-5A15-4950-A42C-29E36F27B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02E745-BB23-47A6-A368-E1FF0D8ED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8CCB9-2273-4A5B-B5D2-C4854C30EDE9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F1D1FCA-23D8-4C57-8674-15817A3B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AAC43-6AB6-476B-A677-86F9DC3C8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562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8ADC5A-DACB-4955-8C73-3C2DA2C2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8FF9CB-D5CD-48FB-B15D-9066A1EB8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288EADD-45FB-444A-AA38-40DA6959F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A35E01-3855-4C91-B133-EE0CC95D9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4983-BA61-463C-9930-6C4C86179E3D}" type="datetime1">
              <a:rPr lang="en-AU" smtClean="0"/>
              <a:t>17/11/2019</a:t>
            </a:fld>
            <a:endParaRPr lang="en-AU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F99401-405C-4F86-B4EF-23B344EF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CD31D9-1D68-4C1A-84F1-0FB51E75C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51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FB15D-6E92-4713-800C-D24085765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9F63428-AA6C-43DB-9BDB-104A8D092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90ACF64-0192-4841-B7E3-0442E8FE6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E48463D-F144-47B0-8173-0DBC03A05F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4FBDC3C-05FB-44A8-B26C-787D72491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1087D75-701A-4348-92BE-8DB2EA029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C6F38-AA59-4A3F-A595-F7F8993CDB95}" type="datetime1">
              <a:rPr lang="en-AU" smtClean="0"/>
              <a:t>17/11/2019</a:t>
            </a:fld>
            <a:endParaRPr lang="en-AU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3EF9E9A-2DB6-458D-8C78-73D9FAE1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A7BB27-651F-4603-A952-729C51A4F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68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F5B3F-E4B9-41C7-8CE4-8FC429B65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4FEE93D-B7CA-4A48-A564-C8329D48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22647-E9C3-4CA3-B0A0-80F345E8054C}" type="datetime1">
              <a:rPr lang="en-AU" smtClean="0"/>
              <a:t>17/11/2019</a:t>
            </a:fld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DFC8421-A0AC-4C6E-95D3-A6DE2352C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C045A75-5C38-4B65-A93A-DBF9C5426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567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801BDD0-FA8A-494A-AA75-EECE862E2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36AEF-65B0-414D-9A60-5F4C93B2D54B}" type="datetime1">
              <a:rPr lang="en-AU" smtClean="0"/>
              <a:t>17/11/2019</a:t>
            </a:fld>
            <a:endParaRPr lang="en-AU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D0C9E4-7D7E-4729-884E-9A9CA336F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B794C0B-A18A-42C3-94CD-7EBD0C0E7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1025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1AE540-F198-430F-A73C-66853568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C43AC9-D7D0-493B-B166-C04177936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ECF4AAE-71A4-4345-933D-5F632EE95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2249C5E-1E8F-4FC4-BA66-30653242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F8D3-A3AC-44B8-8C77-134172652579}" type="datetime1">
              <a:rPr lang="en-AU" smtClean="0"/>
              <a:t>17/11/2019</a:t>
            </a:fld>
            <a:endParaRPr lang="en-AU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11173-FE65-43D2-A33B-1B0456FB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AFAE16F-5DD5-45BB-9D29-E8860FFC9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747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2C585-642C-4062-B29B-32F131F9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08E802E-12D8-4F4B-8372-A7ECDC21BF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330AFB-9939-443A-92DF-F3153E8274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00C5684-16D3-44FC-9DCF-777415528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599F2-1837-4063-BD82-593F3F13962F}" type="datetime1">
              <a:rPr lang="en-AU" smtClean="0"/>
              <a:t>17/11/2019</a:t>
            </a:fld>
            <a:endParaRPr lang="en-AU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618C74-3EA6-43D3-8D40-95A4189DD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EB55A5-7961-409F-9B8C-7B4C2FD9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406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96BFE4F-6603-4BD8-9B9E-C9B3162CF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AU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394A05-636A-4F40-A389-F8C9333A07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AU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03CE3D-E857-494E-8A25-05626849FF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DFBF-EF07-4548-8E08-B6B57B50D332}" type="datetime1">
              <a:rPr lang="en-AU" smtClean="0"/>
              <a:t>17/11/2019</a:t>
            </a:fld>
            <a:endParaRPr lang="en-AU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6D51D3-231A-4F01-A74A-3FF1BB343F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/>
              <a:t>Markus Lamprecht, Mentoring, 16.11.2019, LMENT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D9EB46-9CBE-4DCC-9E55-A91C6B5B4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035DB-F1B1-4A82-AD14-318D4B1EE1B0}" type="slidenum">
              <a:rPr lang="en-AU" smtClean="0"/>
              <a:t>‹Nr.›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981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fik 27">
            <a:extLst>
              <a:ext uri="{FF2B5EF4-FFF2-40B4-BE49-F238E27FC236}">
                <a16:creationId xmlns:a16="http://schemas.microsoft.com/office/drawing/2014/main" id="{229786BA-0ADD-47F7-8DE6-3E0AE26062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B8B962-B959-49D1-8C5E-413E37A6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Markus Lamprecht,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BF75A7-2AFB-4CF6-82B3-D51AC19E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59A035DB-F1B1-4A82-AD14-318D4B1EE1B0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87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regt an zur Reflexion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/>
          <a:lstStyle/>
          <a:p>
            <a:r>
              <a:rPr lang="de-DE" dirty="0"/>
              <a:t>In wieweit sind die Ziele erreicht? </a:t>
            </a:r>
          </a:p>
          <a:p>
            <a:pPr lvl="1"/>
            <a:r>
              <a:rPr lang="de-DE" dirty="0"/>
              <a:t>Beide sollen sich auf das Gespräch vorbereiten</a:t>
            </a:r>
          </a:p>
          <a:p>
            <a:pPr lvl="1"/>
            <a:r>
              <a:rPr lang="de-DE" dirty="0"/>
              <a:t>Schildere deine Wahrnehmung und Gefühle </a:t>
            </a:r>
            <a:r>
              <a:rPr lang="de-DE" sz="2000" dirty="0"/>
              <a:t>(Ich fühle …)</a:t>
            </a:r>
            <a:endParaRPr lang="de-DE" dirty="0"/>
          </a:p>
          <a:p>
            <a:pPr lvl="1"/>
            <a:r>
              <a:rPr lang="de-DE" dirty="0"/>
              <a:t>Zeige Konsequenzen auf </a:t>
            </a:r>
            <a:r>
              <a:rPr lang="de-DE" sz="2000" dirty="0"/>
              <a:t>(Ich vermute …)</a:t>
            </a:r>
          </a:p>
          <a:p>
            <a:pPr marL="457200" lvl="1" indent="0">
              <a:buNone/>
            </a:pPr>
            <a:endParaRPr lang="de-DE" sz="2000" dirty="0"/>
          </a:p>
          <a:p>
            <a:r>
              <a:rPr lang="de-DE" dirty="0"/>
              <a:t>Selbstreflexion: Reflektiert nicht nur ehrlich den Fortschritt des Mentees sondern auch sich selbst (wie er beraten hat </a:t>
            </a:r>
            <a:r>
              <a:rPr lang="de-DE" dirty="0" err="1"/>
              <a:t>etc</a:t>
            </a:r>
            <a:r>
              <a:rPr lang="de-DE" dirty="0"/>
              <a:t>) </a:t>
            </a:r>
          </a:p>
          <a:p>
            <a:pPr lvl="1"/>
            <a:r>
              <a:rPr lang="de-DE" dirty="0" err="1"/>
              <a:t>z.B</a:t>
            </a:r>
            <a:r>
              <a:rPr lang="de-DE" dirty="0"/>
              <a:t>: Liebe ich den Mentee so wie er ist?</a:t>
            </a:r>
          </a:p>
          <a:p>
            <a:pPr lvl="1"/>
            <a:r>
              <a:rPr lang="de-DE" dirty="0"/>
              <a:t>Habe ich dem Mentee gegenüber eine innere Distanz? </a:t>
            </a: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D014FFC-677E-4108-B5C8-9B88C0BC4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57433F-CE17-47F5-9333-78A3E1269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6663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vertraut auf Gott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sz="3300" dirty="0"/>
              <a:t>Alles liegt letztlich in Gottes Hand</a:t>
            </a:r>
          </a:p>
          <a:p>
            <a:pPr marL="0" indent="0" algn="ctr">
              <a:buNone/>
            </a:pPr>
            <a:endParaRPr lang="de-DE" dirty="0"/>
          </a:p>
          <a:p>
            <a:pPr marL="0" indent="0">
              <a:lnSpc>
                <a:spcPct val="150000"/>
              </a:lnSpc>
              <a:buNone/>
            </a:pPr>
            <a:r>
              <a:rPr lang="de-DE" dirty="0"/>
              <a:t>Du bist nur Reisebegleiter: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Es ist nicht deine Aufgabe den Mentee zu retten.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/>
              <a:t> Es ist nicht deine Aufgabe die Probleme zu lösen und alle Antworten aufzuzeigen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/>
              <a:t> Es ist nicht deine Aufgabe den Mentee nach deinen Idealvorstellungen zu formen (das macht Gott)</a:t>
            </a:r>
          </a:p>
          <a:p>
            <a:pPr>
              <a:buFont typeface="Wingdings" panose="05000000000000000000" pitchFamily="2" charset="2"/>
              <a:buChar char="à"/>
            </a:pPr>
            <a:endParaRPr lang="de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0F27E8-CD50-4B5B-B358-81ED6720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FC91C7-E07C-47E5-97C5-1CBC3DE7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1522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nimmt Jesus als Vorbild 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/>
              <a:t>geistiges Wachstum beginnt in Gemeinschaft und Beziehung:</a:t>
            </a:r>
          </a:p>
          <a:p>
            <a:r>
              <a:rPr lang="de-DE" dirty="0"/>
              <a:t>Jesus lebte vor</a:t>
            </a:r>
          </a:p>
          <a:p>
            <a:r>
              <a:rPr lang="de-DE" dirty="0"/>
              <a:t>Seine Methode war beziehungsorientiert und mündlich</a:t>
            </a:r>
          </a:p>
          <a:p>
            <a:r>
              <a:rPr lang="de-DE" dirty="0"/>
              <a:t>Er lehrt anhand von Gleichnissen und Bildern</a:t>
            </a:r>
          </a:p>
          <a:p>
            <a:r>
              <a:rPr lang="de-DE" dirty="0"/>
              <a:t>Er fordert zu praktischem Handeln auf</a:t>
            </a:r>
          </a:p>
          <a:p>
            <a:r>
              <a:rPr lang="de-DE" dirty="0"/>
              <a:t>Er sagte, dass es ohne göttliche Bevollmächtigung nicht geht</a:t>
            </a:r>
          </a:p>
          <a:p>
            <a:r>
              <a:rPr lang="de-DE" dirty="0"/>
              <a:t>Er korrigierte seine Jünger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Gelebte Beziehungen helfen uns ein erfülltes Leben zu führen.</a:t>
            </a: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10C90B5-D4DB-498C-A3F8-CC69C899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A1984AF-1748-4D64-AF42-7BC4FE5FD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7042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kennt die Lebensalter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Kriese der Geburt</a:t>
            </a:r>
          </a:p>
          <a:p>
            <a:pPr>
              <a:lnSpc>
                <a:spcPct val="150000"/>
              </a:lnSpc>
            </a:pPr>
            <a:r>
              <a:rPr lang="de-DE" dirty="0"/>
              <a:t>Kriese der Reife</a:t>
            </a:r>
          </a:p>
          <a:p>
            <a:pPr>
              <a:lnSpc>
                <a:spcPct val="150000"/>
              </a:lnSpc>
            </a:pPr>
            <a:r>
              <a:rPr lang="de-DE" dirty="0"/>
              <a:t>Kriese der Erfahrung</a:t>
            </a:r>
          </a:p>
          <a:p>
            <a:pPr>
              <a:lnSpc>
                <a:spcPct val="150000"/>
              </a:lnSpc>
            </a:pPr>
            <a:r>
              <a:rPr lang="de-DE" dirty="0"/>
              <a:t>Kriese durch die Erfahrung der Grenze</a:t>
            </a:r>
          </a:p>
          <a:p>
            <a:pPr>
              <a:lnSpc>
                <a:spcPct val="150000"/>
              </a:lnSpc>
            </a:pPr>
            <a:r>
              <a:rPr lang="de-DE" dirty="0"/>
              <a:t>Kriese der Loslösung</a:t>
            </a:r>
          </a:p>
          <a:p>
            <a:pPr>
              <a:lnSpc>
                <a:spcPct val="150000"/>
              </a:lnSpc>
            </a:pPr>
            <a:r>
              <a:rPr lang="de-DE" dirty="0"/>
              <a:t>Eintritt in das Greisenalter</a:t>
            </a: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62017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und die Beziehungsebenen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/>
          <a:lstStyle/>
          <a:p>
            <a:pPr marL="0" indent="0" algn="ctr">
              <a:buNone/>
            </a:pPr>
            <a:r>
              <a:rPr lang="de-DE" i="1" dirty="0"/>
              <a:t>„Shalom beschreibt eine Haltung der Versöhnung und Wiederherstellung von Gerechtigkeit auf allen Beziehungsebenen unseres Lebens“ </a:t>
            </a:r>
            <a:r>
              <a:rPr lang="de-DE" sz="1800" i="1" dirty="0"/>
              <a:t>[Tobias </a:t>
            </a:r>
            <a:r>
              <a:rPr lang="de-DE" sz="1800" i="1" dirty="0" err="1"/>
              <a:t>Faix</a:t>
            </a:r>
            <a:r>
              <a:rPr lang="de-DE" sz="1800" i="1" dirty="0"/>
              <a:t>]</a:t>
            </a:r>
          </a:p>
          <a:p>
            <a:pPr algn="ctr"/>
            <a:endParaRPr lang="de-DE" sz="1800" i="1" dirty="0"/>
          </a:p>
          <a:p>
            <a:pPr>
              <a:lnSpc>
                <a:spcPct val="150000"/>
              </a:lnSpc>
            </a:pPr>
            <a:r>
              <a:rPr lang="de-DE" sz="2400" dirty="0"/>
              <a:t>Mensch – Gott (Gottesliebe)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Mensch – sich selbst (Selbstliebe)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Mensch – Mitmenschen (Nächstenliebe)</a:t>
            </a:r>
          </a:p>
          <a:p>
            <a:pPr>
              <a:lnSpc>
                <a:spcPct val="150000"/>
              </a:lnSpc>
            </a:pPr>
            <a:r>
              <a:rPr lang="de-DE" sz="2400" dirty="0"/>
              <a:t>Mensch – Natur (Schöpfungsliebe). </a:t>
            </a:r>
          </a:p>
          <a:p>
            <a:endParaRPr lang="de-DE" sz="1800" i="1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00615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18622B9F-31AA-48C5-A785-A85B466784BB}"/>
              </a:ext>
            </a:extLst>
          </p:cNvPr>
          <p:cNvCxnSpPr>
            <a:cxnSpLocks/>
          </p:cNvCxnSpPr>
          <p:nvPr/>
        </p:nvCxnSpPr>
        <p:spPr>
          <a:xfrm flipH="1" flipV="1">
            <a:off x="5001616" y="828187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C1BC5A63-77DF-46B8-BA36-EF6FF413F4FE}"/>
              </a:ext>
            </a:extLst>
          </p:cNvPr>
          <p:cNvCxnSpPr>
            <a:cxnSpLocks/>
          </p:cNvCxnSpPr>
          <p:nvPr/>
        </p:nvCxnSpPr>
        <p:spPr>
          <a:xfrm flipH="1">
            <a:off x="4050170" y="903108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35A60786-0D30-417D-B456-50249EE19AE7}"/>
              </a:ext>
            </a:extLst>
          </p:cNvPr>
          <p:cNvSpPr/>
          <p:nvPr/>
        </p:nvSpPr>
        <p:spPr>
          <a:xfrm rot="16200000">
            <a:off x="3998582" y="911643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911E82E9-E050-480F-93DC-4057F407EBA5}"/>
              </a:ext>
            </a:extLst>
          </p:cNvPr>
          <p:cNvSpPr/>
          <p:nvPr/>
        </p:nvSpPr>
        <p:spPr>
          <a:xfrm rot="545375">
            <a:off x="4566474" y="30840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806915A9-3084-4C89-A8DF-7E7A674AC2B3}"/>
              </a:ext>
            </a:extLst>
          </p:cNvPr>
          <p:cNvCxnSpPr/>
          <p:nvPr/>
        </p:nvCxnSpPr>
        <p:spPr>
          <a:xfrm>
            <a:off x="5379680" y="7969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90DA4412-0EED-4F6D-B713-18FE17D48F55}"/>
              </a:ext>
            </a:extLst>
          </p:cNvPr>
          <p:cNvSpPr/>
          <p:nvPr/>
        </p:nvSpPr>
        <p:spPr>
          <a:xfrm rot="634293">
            <a:off x="5971680" y="263231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13ED71A-9B3F-4217-BFFE-9A6C03515225}"/>
              </a:ext>
            </a:extLst>
          </p:cNvPr>
          <p:cNvCxnSpPr/>
          <p:nvPr/>
        </p:nvCxnSpPr>
        <p:spPr>
          <a:xfrm>
            <a:off x="7017980" y="7969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595F0013-7501-498A-AA8A-4F120A11AADD}"/>
              </a:ext>
            </a:extLst>
          </p:cNvPr>
          <p:cNvCxnSpPr/>
          <p:nvPr/>
        </p:nvCxnSpPr>
        <p:spPr>
          <a:xfrm>
            <a:off x="7292300" y="4312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57B54DC-9806-4C79-A021-6565A7330C0F}"/>
              </a:ext>
            </a:extLst>
          </p:cNvPr>
          <p:cNvCxnSpPr>
            <a:cxnSpLocks/>
          </p:cNvCxnSpPr>
          <p:nvPr/>
        </p:nvCxnSpPr>
        <p:spPr>
          <a:xfrm>
            <a:off x="6408380" y="1025572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4A1DF34E-1F26-4A82-A6A7-AE20B5EEDD39}"/>
              </a:ext>
            </a:extLst>
          </p:cNvPr>
          <p:cNvCxnSpPr>
            <a:cxnSpLocks/>
          </p:cNvCxnSpPr>
          <p:nvPr/>
        </p:nvCxnSpPr>
        <p:spPr>
          <a:xfrm flipH="1">
            <a:off x="6568403" y="1164901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4189AC8F-4B86-4B89-9909-9C1F88F62A70}"/>
              </a:ext>
            </a:extLst>
          </p:cNvPr>
          <p:cNvSpPr/>
          <p:nvPr/>
        </p:nvSpPr>
        <p:spPr>
          <a:xfrm rot="19369621">
            <a:off x="6576689" y="144363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E2D768BD-5546-4B7D-9C05-A92BD68EB7D3}"/>
              </a:ext>
            </a:extLst>
          </p:cNvPr>
          <p:cNvCxnSpPr>
            <a:cxnSpLocks/>
          </p:cNvCxnSpPr>
          <p:nvPr/>
        </p:nvCxnSpPr>
        <p:spPr>
          <a:xfrm flipH="1">
            <a:off x="5420687" y="1025572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7C47849B-745D-4850-BA6A-0CAC4F2A5C33}"/>
              </a:ext>
            </a:extLst>
          </p:cNvPr>
          <p:cNvCxnSpPr>
            <a:cxnSpLocks/>
          </p:cNvCxnSpPr>
          <p:nvPr/>
        </p:nvCxnSpPr>
        <p:spPr>
          <a:xfrm flipH="1" flipV="1">
            <a:off x="5442302" y="1258758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2625AEF1-6839-45B1-9F3C-6F90D957BA4F}"/>
              </a:ext>
            </a:extLst>
          </p:cNvPr>
          <p:cNvSpPr/>
          <p:nvPr/>
        </p:nvSpPr>
        <p:spPr>
          <a:xfrm rot="1645604">
            <a:off x="5500690" y="1441561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zögerung 7">
            <a:extLst>
              <a:ext uri="{FF2B5EF4-FFF2-40B4-BE49-F238E27FC236}">
                <a16:creationId xmlns:a16="http://schemas.microsoft.com/office/drawing/2014/main" id="{BC89EA74-E34B-47F6-A074-4EBD16BCFCFF}"/>
              </a:ext>
            </a:extLst>
          </p:cNvPr>
          <p:cNvSpPr/>
          <p:nvPr/>
        </p:nvSpPr>
        <p:spPr>
          <a:xfrm rot="16200000">
            <a:off x="5433430" y="1032859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BA2BFCB0-4E81-4D3E-8E2B-E81A723031C2}"/>
              </a:ext>
            </a:extLst>
          </p:cNvPr>
          <p:cNvCxnSpPr>
            <a:cxnSpLocks/>
          </p:cNvCxnSpPr>
          <p:nvPr/>
        </p:nvCxnSpPr>
        <p:spPr>
          <a:xfrm flipH="1" flipV="1">
            <a:off x="4045090" y="1365979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>
            <a:extLst>
              <a:ext uri="{FF2B5EF4-FFF2-40B4-BE49-F238E27FC236}">
                <a16:creationId xmlns:a16="http://schemas.microsoft.com/office/drawing/2014/main" id="{4BDF5224-C3D2-4217-9DAF-D1AF29B0CAE1}"/>
              </a:ext>
            </a:extLst>
          </p:cNvPr>
          <p:cNvSpPr/>
          <p:nvPr/>
        </p:nvSpPr>
        <p:spPr>
          <a:xfrm rot="18641081">
            <a:off x="4416111" y="1515429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E18CE859-63B2-4B95-9D32-0B41E43E682C}"/>
              </a:ext>
            </a:extLst>
          </p:cNvPr>
          <p:cNvCxnSpPr>
            <a:cxnSpLocks/>
            <a:stCxn id="49" idx="0"/>
          </p:cNvCxnSpPr>
          <p:nvPr/>
        </p:nvCxnSpPr>
        <p:spPr>
          <a:xfrm flipH="1">
            <a:off x="5457683" y="907765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lipse 48">
            <a:extLst>
              <a:ext uri="{FF2B5EF4-FFF2-40B4-BE49-F238E27FC236}">
                <a16:creationId xmlns:a16="http://schemas.microsoft.com/office/drawing/2014/main" id="{25F4AE0A-AB18-43BF-BC8F-B5FB2D065738}"/>
              </a:ext>
            </a:extLst>
          </p:cNvPr>
          <p:cNvSpPr/>
          <p:nvPr/>
        </p:nvSpPr>
        <p:spPr>
          <a:xfrm rot="14872123">
            <a:off x="5844084" y="76810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47C5B296-4885-4B28-B8EB-53A446D7F345}"/>
              </a:ext>
            </a:extLst>
          </p:cNvPr>
          <p:cNvSpPr/>
          <p:nvPr/>
        </p:nvSpPr>
        <p:spPr>
          <a:xfrm>
            <a:off x="5979120" y="649652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5F174B9F-E3E2-45EB-AE9F-E27D57CA9FB7}"/>
              </a:ext>
            </a:extLst>
          </p:cNvPr>
          <p:cNvSpPr/>
          <p:nvPr/>
        </p:nvSpPr>
        <p:spPr>
          <a:xfrm>
            <a:off x="4823420" y="509952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16380CFC-91E1-4A33-A2B9-516E9F9B447B}"/>
              </a:ext>
            </a:extLst>
          </p:cNvPr>
          <p:cNvSpPr/>
          <p:nvPr/>
        </p:nvSpPr>
        <p:spPr>
          <a:xfrm rot="551368">
            <a:off x="6101994" y="447722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Flussdiagramm: Verbinder 57">
            <a:extLst>
              <a:ext uri="{FF2B5EF4-FFF2-40B4-BE49-F238E27FC236}">
                <a16:creationId xmlns:a16="http://schemas.microsoft.com/office/drawing/2014/main" id="{7BC836E2-9755-4FE2-AA43-7B33ABFD0D13}"/>
              </a:ext>
            </a:extLst>
          </p:cNvPr>
          <p:cNvSpPr/>
          <p:nvPr/>
        </p:nvSpPr>
        <p:spPr>
          <a:xfrm rot="551368">
            <a:off x="4830487" y="262896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34D42-2264-4821-BDB3-48679C333068}"/>
              </a:ext>
            </a:extLst>
          </p:cNvPr>
          <p:cNvSpPr txBox="1"/>
          <p:nvPr/>
        </p:nvSpPr>
        <p:spPr>
          <a:xfrm>
            <a:off x="2061117" y="1546622"/>
            <a:ext cx="2346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Mentor</a:t>
            </a:r>
            <a:endParaRPr lang="en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EA28577-3FE8-48BB-BE95-162ED3CDA054}"/>
              </a:ext>
            </a:extLst>
          </p:cNvPr>
          <p:cNvSpPr txBox="1"/>
          <p:nvPr/>
        </p:nvSpPr>
        <p:spPr>
          <a:xfrm>
            <a:off x="7106995" y="1543005"/>
            <a:ext cx="2346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5">
                    <a:lumMod val="75000"/>
                  </a:schemeClr>
                </a:solidFill>
              </a:rPr>
              <a:t>Mentee</a:t>
            </a:r>
            <a:endParaRPr lang="en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72B0CD7-CC2D-4402-B9CE-BBB07CC8A981}"/>
              </a:ext>
            </a:extLst>
          </p:cNvPr>
          <p:cNvSpPr txBox="1"/>
          <p:nvPr/>
        </p:nvSpPr>
        <p:spPr>
          <a:xfrm>
            <a:off x="2061116" y="2469877"/>
            <a:ext cx="339656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Investiert Zeit &amp; Vertrauen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Fördert berät und begleitet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Setzt Ziele SMART</a:t>
            </a:r>
          </a:p>
          <a:p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Hat keine hohe Erwartungen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Ist nicht egoistisch oder eitel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Lockt aus der Reserve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Stellt treffende Fragen</a:t>
            </a: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Regt an zur Reflexion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Vertraut auf Gott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Nimmt Jesus als Vorbild, kennt die Lebensalter, und die Beziehungsebenen</a:t>
            </a:r>
          </a:p>
        </p:txBody>
      </p:sp>
      <p:sp>
        <p:nvSpPr>
          <p:cNvPr id="6" name="Gewitterblitz 5">
            <a:extLst>
              <a:ext uri="{FF2B5EF4-FFF2-40B4-BE49-F238E27FC236}">
                <a16:creationId xmlns:a16="http://schemas.microsoft.com/office/drawing/2014/main" id="{4EB43F3D-580B-4199-84C3-7E82FD7B1637}"/>
              </a:ext>
            </a:extLst>
          </p:cNvPr>
          <p:cNvSpPr/>
          <p:nvPr/>
        </p:nvSpPr>
        <p:spPr>
          <a:xfrm flipH="1">
            <a:off x="5270597" y="3836799"/>
            <a:ext cx="300608" cy="492180"/>
          </a:xfrm>
          <a:prstGeom prst="lightningBolt">
            <a:avLst/>
          </a:prstGeom>
          <a:solidFill>
            <a:srgbClr val="FF373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51D456B-903A-40DD-962C-053FBEAD0E6E}"/>
              </a:ext>
            </a:extLst>
          </p:cNvPr>
          <p:cNvSpPr txBox="1"/>
          <p:nvPr/>
        </p:nvSpPr>
        <p:spPr>
          <a:xfrm>
            <a:off x="6581841" y="2405638"/>
            <a:ext cx="3396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Streckt sich aus nach erfahrenen Vorbildern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Prüft Impulse des Mentors.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Haltung des Respekts und der demütigen Lernbereitschaft. </a:t>
            </a:r>
          </a:p>
          <a:p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Setzt thematische Grenzen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3D3A0C-9141-4642-AE81-59BE4A1FB4A1}"/>
              </a:ext>
            </a:extLst>
          </p:cNvPr>
          <p:cNvSpPr txBox="1"/>
          <p:nvPr/>
        </p:nvSpPr>
        <p:spPr>
          <a:xfrm>
            <a:off x="6633170" y="5124542"/>
            <a:ext cx="4150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Mentoring Ziel:</a:t>
            </a:r>
          </a:p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 Selbständigkeit des Mentees. </a:t>
            </a:r>
            <a:endParaRPr lang="en-DE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Fußzeilenplatzhalter 3">
            <a:extLst>
              <a:ext uri="{FF2B5EF4-FFF2-40B4-BE49-F238E27FC236}">
                <a16:creationId xmlns:a16="http://schemas.microsoft.com/office/drawing/2014/main" id="{89EFEDFA-5B70-41BB-A6DB-5FAE1404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</p:spTree>
    <p:extLst>
      <p:ext uri="{BB962C8B-B14F-4D97-AF65-F5344CB8AC3E}">
        <p14:creationId xmlns:p14="http://schemas.microsoft.com/office/powerpoint/2010/main" val="4189608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553" y="461340"/>
            <a:ext cx="8421810" cy="1325563"/>
          </a:xfrm>
        </p:spPr>
        <p:txBody>
          <a:bodyPr/>
          <a:lstStyle/>
          <a:p>
            <a:r>
              <a:rPr lang="de-DE" dirty="0"/>
              <a:t>Streckt sich aus nach erfahrenen Vorbildern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238" y="2523346"/>
            <a:ext cx="9162159" cy="4351338"/>
          </a:xfrm>
        </p:spPr>
        <p:txBody>
          <a:bodyPr/>
          <a:lstStyle/>
          <a:p>
            <a:r>
              <a:rPr lang="de-DE" dirty="0"/>
              <a:t>Habe bewusst Kontakt zu älteren</a:t>
            </a:r>
          </a:p>
          <a:p>
            <a:endParaRPr lang="de-DE" dirty="0"/>
          </a:p>
          <a:p>
            <a:r>
              <a:rPr lang="de-DE" dirty="0"/>
              <a:t>Suche dir Vorbilder in deiner näheren Umgebung</a:t>
            </a:r>
          </a:p>
          <a:p>
            <a:endParaRPr lang="de-DE" dirty="0"/>
          </a:p>
          <a:p>
            <a:r>
              <a:rPr lang="de-DE" dirty="0"/>
              <a:t>Es geht um Themen die dir wichtig sind! Bring diese ein!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16</a:t>
            </a:fld>
            <a:endParaRPr lang="en-AU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F8D3699-4533-41C5-9451-AECD505032F0}"/>
              </a:ext>
            </a:extLst>
          </p:cNvPr>
          <p:cNvCxnSpPr/>
          <p:nvPr/>
        </p:nvCxnSpPr>
        <p:spPr>
          <a:xfrm>
            <a:off x="9756443" y="10133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Verbinder 27">
            <a:extLst>
              <a:ext uri="{FF2B5EF4-FFF2-40B4-BE49-F238E27FC236}">
                <a16:creationId xmlns:a16="http://schemas.microsoft.com/office/drawing/2014/main" id="{59D4BCBA-2449-47D0-BD42-F636540B3933}"/>
              </a:ext>
            </a:extLst>
          </p:cNvPr>
          <p:cNvSpPr/>
          <p:nvPr/>
        </p:nvSpPr>
        <p:spPr>
          <a:xfrm rot="634293">
            <a:off x="10348443" y="479588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FEBBC7F-EED0-4C0B-A9F3-158103530ABD}"/>
              </a:ext>
            </a:extLst>
          </p:cNvPr>
          <p:cNvCxnSpPr/>
          <p:nvPr/>
        </p:nvCxnSpPr>
        <p:spPr>
          <a:xfrm>
            <a:off x="11394743" y="10133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12B3E94F-7DA9-4CAA-81CA-2536B25AC758}"/>
              </a:ext>
            </a:extLst>
          </p:cNvPr>
          <p:cNvCxnSpPr/>
          <p:nvPr/>
        </p:nvCxnSpPr>
        <p:spPr>
          <a:xfrm>
            <a:off x="11669063" y="647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A9766F-12AF-46AB-8767-92AF40FB6DF3}"/>
              </a:ext>
            </a:extLst>
          </p:cNvPr>
          <p:cNvCxnSpPr>
            <a:cxnSpLocks/>
          </p:cNvCxnSpPr>
          <p:nvPr/>
        </p:nvCxnSpPr>
        <p:spPr>
          <a:xfrm>
            <a:off x="10785143" y="1241929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02A6DC57-0992-4B35-9F6C-5242A096CF8D}"/>
              </a:ext>
            </a:extLst>
          </p:cNvPr>
          <p:cNvCxnSpPr>
            <a:cxnSpLocks/>
          </p:cNvCxnSpPr>
          <p:nvPr/>
        </p:nvCxnSpPr>
        <p:spPr>
          <a:xfrm flipH="1">
            <a:off x="10945166" y="1381258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61872075-AD39-4DA2-B377-889B5D45FDC5}"/>
              </a:ext>
            </a:extLst>
          </p:cNvPr>
          <p:cNvSpPr/>
          <p:nvPr/>
        </p:nvSpPr>
        <p:spPr>
          <a:xfrm rot="19369621">
            <a:off x="10953452" y="165999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9BC88AE-8128-4B19-BDFF-CB3D20D79735}"/>
              </a:ext>
            </a:extLst>
          </p:cNvPr>
          <p:cNvCxnSpPr>
            <a:cxnSpLocks/>
          </p:cNvCxnSpPr>
          <p:nvPr/>
        </p:nvCxnSpPr>
        <p:spPr>
          <a:xfrm flipH="1">
            <a:off x="9797450" y="1241929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B52DFC51-5338-4D8A-8B0F-326CD4AABB95}"/>
              </a:ext>
            </a:extLst>
          </p:cNvPr>
          <p:cNvCxnSpPr>
            <a:cxnSpLocks/>
          </p:cNvCxnSpPr>
          <p:nvPr/>
        </p:nvCxnSpPr>
        <p:spPr>
          <a:xfrm flipH="1" flipV="1">
            <a:off x="9819065" y="1475115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58B5E316-186F-44A7-8140-6119E86AC110}"/>
              </a:ext>
            </a:extLst>
          </p:cNvPr>
          <p:cNvSpPr/>
          <p:nvPr/>
        </p:nvSpPr>
        <p:spPr>
          <a:xfrm rot="1645604">
            <a:off x="9877453" y="165791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lussdiagramm: Verzögerung 38">
            <a:extLst>
              <a:ext uri="{FF2B5EF4-FFF2-40B4-BE49-F238E27FC236}">
                <a16:creationId xmlns:a16="http://schemas.microsoft.com/office/drawing/2014/main" id="{B02B8769-192F-4567-A192-01A111B195DE}"/>
              </a:ext>
            </a:extLst>
          </p:cNvPr>
          <p:cNvSpPr/>
          <p:nvPr/>
        </p:nvSpPr>
        <p:spPr>
          <a:xfrm rot="16200000">
            <a:off x="9810193" y="1249216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7A4A61A0-7592-413B-9FFE-9058FAFBC101}"/>
              </a:ext>
            </a:extLst>
          </p:cNvPr>
          <p:cNvSpPr/>
          <p:nvPr/>
        </p:nvSpPr>
        <p:spPr>
          <a:xfrm>
            <a:off x="10355883" y="866009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lussdiagramm: Verbinder 42">
            <a:extLst>
              <a:ext uri="{FF2B5EF4-FFF2-40B4-BE49-F238E27FC236}">
                <a16:creationId xmlns:a16="http://schemas.microsoft.com/office/drawing/2014/main" id="{CBD5A8A5-2A33-4301-8E2F-53A4CF4CC635}"/>
              </a:ext>
            </a:extLst>
          </p:cNvPr>
          <p:cNvSpPr/>
          <p:nvPr/>
        </p:nvSpPr>
        <p:spPr>
          <a:xfrm rot="551368">
            <a:off x="10478757" y="664079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2519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553" y="461340"/>
            <a:ext cx="8421810" cy="1325563"/>
          </a:xfrm>
        </p:spPr>
        <p:txBody>
          <a:bodyPr/>
          <a:lstStyle/>
          <a:p>
            <a:r>
              <a:rPr lang="de-DE" dirty="0"/>
              <a:t>Prüft Impulse des Mentors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553" y="1937042"/>
            <a:ext cx="9162159" cy="4351338"/>
          </a:xfrm>
        </p:spPr>
        <p:txBody>
          <a:bodyPr/>
          <a:lstStyle/>
          <a:p>
            <a:r>
              <a:rPr lang="de-DE" dirty="0"/>
              <a:t>Auch der Mentor kann sich irren (Er ist auch nur ein Mensch)  </a:t>
            </a:r>
          </a:p>
          <a:p>
            <a:endParaRPr lang="de-DE" dirty="0"/>
          </a:p>
          <a:p>
            <a:r>
              <a:rPr lang="de-DE" dirty="0"/>
              <a:t>Frage Gott ob die Ratschläge des Mentors gut für dich sind.</a:t>
            </a:r>
          </a:p>
          <a:p>
            <a:endParaRPr lang="de-DE" dirty="0"/>
          </a:p>
          <a:p>
            <a:r>
              <a:rPr lang="de-DE" dirty="0"/>
              <a:t>Trau dich und sag ihm wenn du anderer Meinung bist / bzw. etwas nicht verstehst 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en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17</a:t>
            </a:fld>
            <a:endParaRPr lang="en-AU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F8D3699-4533-41C5-9451-AECD505032F0}"/>
              </a:ext>
            </a:extLst>
          </p:cNvPr>
          <p:cNvCxnSpPr/>
          <p:nvPr/>
        </p:nvCxnSpPr>
        <p:spPr>
          <a:xfrm>
            <a:off x="9756443" y="10133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Verbinder 27">
            <a:extLst>
              <a:ext uri="{FF2B5EF4-FFF2-40B4-BE49-F238E27FC236}">
                <a16:creationId xmlns:a16="http://schemas.microsoft.com/office/drawing/2014/main" id="{59D4BCBA-2449-47D0-BD42-F636540B3933}"/>
              </a:ext>
            </a:extLst>
          </p:cNvPr>
          <p:cNvSpPr/>
          <p:nvPr/>
        </p:nvSpPr>
        <p:spPr>
          <a:xfrm rot="634293">
            <a:off x="10348443" y="479588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FEBBC7F-EED0-4C0B-A9F3-158103530ABD}"/>
              </a:ext>
            </a:extLst>
          </p:cNvPr>
          <p:cNvCxnSpPr/>
          <p:nvPr/>
        </p:nvCxnSpPr>
        <p:spPr>
          <a:xfrm>
            <a:off x="11394743" y="10133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12B3E94F-7DA9-4CAA-81CA-2536B25AC758}"/>
              </a:ext>
            </a:extLst>
          </p:cNvPr>
          <p:cNvCxnSpPr/>
          <p:nvPr/>
        </p:nvCxnSpPr>
        <p:spPr>
          <a:xfrm>
            <a:off x="11669063" y="647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A9766F-12AF-46AB-8767-92AF40FB6DF3}"/>
              </a:ext>
            </a:extLst>
          </p:cNvPr>
          <p:cNvCxnSpPr>
            <a:cxnSpLocks/>
          </p:cNvCxnSpPr>
          <p:nvPr/>
        </p:nvCxnSpPr>
        <p:spPr>
          <a:xfrm>
            <a:off x="10785143" y="1241929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02A6DC57-0992-4B35-9F6C-5242A096CF8D}"/>
              </a:ext>
            </a:extLst>
          </p:cNvPr>
          <p:cNvCxnSpPr>
            <a:cxnSpLocks/>
          </p:cNvCxnSpPr>
          <p:nvPr/>
        </p:nvCxnSpPr>
        <p:spPr>
          <a:xfrm flipH="1">
            <a:off x="10945166" y="1381258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61872075-AD39-4DA2-B377-889B5D45FDC5}"/>
              </a:ext>
            </a:extLst>
          </p:cNvPr>
          <p:cNvSpPr/>
          <p:nvPr/>
        </p:nvSpPr>
        <p:spPr>
          <a:xfrm rot="19369621">
            <a:off x="10953452" y="165999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9BC88AE-8128-4B19-BDFF-CB3D20D79735}"/>
              </a:ext>
            </a:extLst>
          </p:cNvPr>
          <p:cNvCxnSpPr>
            <a:cxnSpLocks/>
          </p:cNvCxnSpPr>
          <p:nvPr/>
        </p:nvCxnSpPr>
        <p:spPr>
          <a:xfrm flipH="1">
            <a:off x="9797450" y="1241929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B52DFC51-5338-4D8A-8B0F-326CD4AABB95}"/>
              </a:ext>
            </a:extLst>
          </p:cNvPr>
          <p:cNvCxnSpPr>
            <a:cxnSpLocks/>
          </p:cNvCxnSpPr>
          <p:nvPr/>
        </p:nvCxnSpPr>
        <p:spPr>
          <a:xfrm flipH="1" flipV="1">
            <a:off x="9819065" y="1475115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58B5E316-186F-44A7-8140-6119E86AC110}"/>
              </a:ext>
            </a:extLst>
          </p:cNvPr>
          <p:cNvSpPr/>
          <p:nvPr/>
        </p:nvSpPr>
        <p:spPr>
          <a:xfrm rot="1645604">
            <a:off x="9877453" y="165791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lussdiagramm: Verzögerung 38">
            <a:extLst>
              <a:ext uri="{FF2B5EF4-FFF2-40B4-BE49-F238E27FC236}">
                <a16:creationId xmlns:a16="http://schemas.microsoft.com/office/drawing/2014/main" id="{B02B8769-192F-4567-A192-01A111B195DE}"/>
              </a:ext>
            </a:extLst>
          </p:cNvPr>
          <p:cNvSpPr/>
          <p:nvPr/>
        </p:nvSpPr>
        <p:spPr>
          <a:xfrm rot="16200000">
            <a:off x="9810193" y="1249216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7A4A61A0-7592-413B-9FFE-9058FAFBC101}"/>
              </a:ext>
            </a:extLst>
          </p:cNvPr>
          <p:cNvSpPr/>
          <p:nvPr/>
        </p:nvSpPr>
        <p:spPr>
          <a:xfrm>
            <a:off x="10355883" y="866009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lussdiagramm: Verbinder 42">
            <a:extLst>
              <a:ext uri="{FF2B5EF4-FFF2-40B4-BE49-F238E27FC236}">
                <a16:creationId xmlns:a16="http://schemas.microsoft.com/office/drawing/2014/main" id="{CBD5A8A5-2A33-4301-8E2F-53A4CF4CC635}"/>
              </a:ext>
            </a:extLst>
          </p:cNvPr>
          <p:cNvSpPr/>
          <p:nvPr/>
        </p:nvSpPr>
        <p:spPr>
          <a:xfrm rot="551368">
            <a:off x="10478757" y="664079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46936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553" y="461340"/>
            <a:ext cx="8421810" cy="1325563"/>
          </a:xfrm>
        </p:spPr>
        <p:txBody>
          <a:bodyPr/>
          <a:lstStyle/>
          <a:p>
            <a:r>
              <a:rPr lang="de-DE" dirty="0"/>
              <a:t>Haltung des Respekts und der demütigen Lernbereitschaft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368" y="2107645"/>
            <a:ext cx="9162159" cy="4351338"/>
          </a:xfrm>
        </p:spPr>
        <p:txBody>
          <a:bodyPr/>
          <a:lstStyle/>
          <a:p>
            <a:r>
              <a:rPr lang="de-DE" dirty="0"/>
              <a:t>Blicke auf den Mentor und lerne von ihm.</a:t>
            </a:r>
          </a:p>
          <a:p>
            <a:endParaRPr lang="de-DE" dirty="0"/>
          </a:p>
          <a:p>
            <a:r>
              <a:rPr lang="de-DE" dirty="0"/>
              <a:t>Stelle dir die Fragen:</a:t>
            </a:r>
          </a:p>
          <a:p>
            <a:pPr lvl="1"/>
            <a:r>
              <a:rPr lang="de-DE" dirty="0"/>
              <a:t>Warum ist er/sie für dich ein Vorbild (in welchen Bereichen?)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Was willst du erreichen, das dein Mentor schon erreicht hat</a:t>
            </a:r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18</a:t>
            </a:fld>
            <a:endParaRPr lang="en-AU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F8D3699-4533-41C5-9451-AECD505032F0}"/>
              </a:ext>
            </a:extLst>
          </p:cNvPr>
          <p:cNvCxnSpPr/>
          <p:nvPr/>
        </p:nvCxnSpPr>
        <p:spPr>
          <a:xfrm>
            <a:off x="9756443" y="10133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Verbinder 27">
            <a:extLst>
              <a:ext uri="{FF2B5EF4-FFF2-40B4-BE49-F238E27FC236}">
                <a16:creationId xmlns:a16="http://schemas.microsoft.com/office/drawing/2014/main" id="{59D4BCBA-2449-47D0-BD42-F636540B3933}"/>
              </a:ext>
            </a:extLst>
          </p:cNvPr>
          <p:cNvSpPr/>
          <p:nvPr/>
        </p:nvSpPr>
        <p:spPr>
          <a:xfrm rot="634293">
            <a:off x="10348443" y="479588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FEBBC7F-EED0-4C0B-A9F3-158103530ABD}"/>
              </a:ext>
            </a:extLst>
          </p:cNvPr>
          <p:cNvCxnSpPr/>
          <p:nvPr/>
        </p:nvCxnSpPr>
        <p:spPr>
          <a:xfrm>
            <a:off x="11394743" y="10133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12B3E94F-7DA9-4CAA-81CA-2536B25AC758}"/>
              </a:ext>
            </a:extLst>
          </p:cNvPr>
          <p:cNvCxnSpPr/>
          <p:nvPr/>
        </p:nvCxnSpPr>
        <p:spPr>
          <a:xfrm>
            <a:off x="11669063" y="647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A9766F-12AF-46AB-8767-92AF40FB6DF3}"/>
              </a:ext>
            </a:extLst>
          </p:cNvPr>
          <p:cNvCxnSpPr>
            <a:cxnSpLocks/>
          </p:cNvCxnSpPr>
          <p:nvPr/>
        </p:nvCxnSpPr>
        <p:spPr>
          <a:xfrm>
            <a:off x="10785143" y="1241929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02A6DC57-0992-4B35-9F6C-5242A096CF8D}"/>
              </a:ext>
            </a:extLst>
          </p:cNvPr>
          <p:cNvCxnSpPr>
            <a:cxnSpLocks/>
          </p:cNvCxnSpPr>
          <p:nvPr/>
        </p:nvCxnSpPr>
        <p:spPr>
          <a:xfrm flipH="1">
            <a:off x="10945166" y="1381258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61872075-AD39-4DA2-B377-889B5D45FDC5}"/>
              </a:ext>
            </a:extLst>
          </p:cNvPr>
          <p:cNvSpPr/>
          <p:nvPr/>
        </p:nvSpPr>
        <p:spPr>
          <a:xfrm rot="19369621">
            <a:off x="10953452" y="165999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9BC88AE-8128-4B19-BDFF-CB3D20D79735}"/>
              </a:ext>
            </a:extLst>
          </p:cNvPr>
          <p:cNvCxnSpPr>
            <a:cxnSpLocks/>
          </p:cNvCxnSpPr>
          <p:nvPr/>
        </p:nvCxnSpPr>
        <p:spPr>
          <a:xfrm flipH="1">
            <a:off x="9797450" y="1241929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B52DFC51-5338-4D8A-8B0F-326CD4AABB95}"/>
              </a:ext>
            </a:extLst>
          </p:cNvPr>
          <p:cNvCxnSpPr>
            <a:cxnSpLocks/>
          </p:cNvCxnSpPr>
          <p:nvPr/>
        </p:nvCxnSpPr>
        <p:spPr>
          <a:xfrm flipH="1" flipV="1">
            <a:off x="9819065" y="1475115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58B5E316-186F-44A7-8140-6119E86AC110}"/>
              </a:ext>
            </a:extLst>
          </p:cNvPr>
          <p:cNvSpPr/>
          <p:nvPr/>
        </p:nvSpPr>
        <p:spPr>
          <a:xfrm rot="1645604">
            <a:off x="9877453" y="165791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lussdiagramm: Verzögerung 38">
            <a:extLst>
              <a:ext uri="{FF2B5EF4-FFF2-40B4-BE49-F238E27FC236}">
                <a16:creationId xmlns:a16="http://schemas.microsoft.com/office/drawing/2014/main" id="{B02B8769-192F-4567-A192-01A111B195DE}"/>
              </a:ext>
            </a:extLst>
          </p:cNvPr>
          <p:cNvSpPr/>
          <p:nvPr/>
        </p:nvSpPr>
        <p:spPr>
          <a:xfrm rot="16200000">
            <a:off x="9810193" y="1249216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7A4A61A0-7592-413B-9FFE-9058FAFBC101}"/>
              </a:ext>
            </a:extLst>
          </p:cNvPr>
          <p:cNvSpPr/>
          <p:nvPr/>
        </p:nvSpPr>
        <p:spPr>
          <a:xfrm>
            <a:off x="10355883" y="866009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lussdiagramm: Verbinder 42">
            <a:extLst>
              <a:ext uri="{FF2B5EF4-FFF2-40B4-BE49-F238E27FC236}">
                <a16:creationId xmlns:a16="http://schemas.microsoft.com/office/drawing/2014/main" id="{CBD5A8A5-2A33-4301-8E2F-53A4CF4CC635}"/>
              </a:ext>
            </a:extLst>
          </p:cNvPr>
          <p:cNvSpPr/>
          <p:nvPr/>
        </p:nvSpPr>
        <p:spPr>
          <a:xfrm rot="551368">
            <a:off x="10478757" y="664079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F69092FC-D2ED-4D25-9083-BC213CD3687D}"/>
              </a:ext>
            </a:extLst>
          </p:cNvPr>
          <p:cNvSpPr/>
          <p:nvPr/>
        </p:nvSpPr>
        <p:spPr>
          <a:xfrm>
            <a:off x="1011553" y="5216016"/>
            <a:ext cx="9344330" cy="9889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</a:rPr>
              <a:t>Übung: Überlege dir 3 Punkte bei denen dir dein Mentor ein Vorbild ist!</a:t>
            </a:r>
            <a:endParaRPr lang="en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5148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553" y="461340"/>
            <a:ext cx="8421810" cy="1325563"/>
          </a:xfrm>
        </p:spPr>
        <p:txBody>
          <a:bodyPr/>
          <a:lstStyle/>
          <a:p>
            <a:r>
              <a:rPr lang="de-DE" dirty="0"/>
              <a:t>Setzt thematische Grenzen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1553" y="1937042"/>
            <a:ext cx="9162159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„Sprich mit deinem Mentor offen, dass dir …. zu persönlich, privat ist“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Klare Grenzen gewährleisten einen geschützten Rahmen. </a:t>
            </a:r>
          </a:p>
          <a:p>
            <a:endParaRPr lang="de-DE" dirty="0"/>
          </a:p>
          <a:p>
            <a:r>
              <a:rPr lang="de-DE" dirty="0"/>
              <a:t>Durch stückweises auflockern der Grenzen, zeigst du dem Mentor, dass du ihm mehr und mehr vertraust. </a:t>
            </a:r>
          </a:p>
          <a:p>
            <a:pPr marL="0" indent="0">
              <a:buNone/>
            </a:pPr>
            <a:endParaRPr lang="en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9BE5AB-1703-4FAE-A08B-3E3CCD49D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F20627F-EB16-424C-8432-E4E215289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19</a:t>
            </a:fld>
            <a:endParaRPr lang="en-AU"/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6F8D3699-4533-41C5-9451-AECD505032F0}"/>
              </a:ext>
            </a:extLst>
          </p:cNvPr>
          <p:cNvCxnSpPr/>
          <p:nvPr/>
        </p:nvCxnSpPr>
        <p:spPr>
          <a:xfrm>
            <a:off x="9756443" y="101332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lussdiagramm: Verbinder 27">
            <a:extLst>
              <a:ext uri="{FF2B5EF4-FFF2-40B4-BE49-F238E27FC236}">
                <a16:creationId xmlns:a16="http://schemas.microsoft.com/office/drawing/2014/main" id="{59D4BCBA-2449-47D0-BD42-F636540B3933}"/>
              </a:ext>
            </a:extLst>
          </p:cNvPr>
          <p:cNvSpPr/>
          <p:nvPr/>
        </p:nvSpPr>
        <p:spPr>
          <a:xfrm rot="634293">
            <a:off x="10348443" y="479588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DFEBBC7F-EED0-4C0B-A9F3-158103530ABD}"/>
              </a:ext>
            </a:extLst>
          </p:cNvPr>
          <p:cNvCxnSpPr/>
          <p:nvPr/>
        </p:nvCxnSpPr>
        <p:spPr>
          <a:xfrm>
            <a:off x="11394743" y="101333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12B3E94F-7DA9-4CAA-81CA-2536B25AC758}"/>
              </a:ext>
            </a:extLst>
          </p:cNvPr>
          <p:cNvCxnSpPr/>
          <p:nvPr/>
        </p:nvCxnSpPr>
        <p:spPr>
          <a:xfrm>
            <a:off x="11669063" y="64756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7A9766F-12AF-46AB-8767-92AF40FB6DF3}"/>
              </a:ext>
            </a:extLst>
          </p:cNvPr>
          <p:cNvCxnSpPr>
            <a:cxnSpLocks/>
          </p:cNvCxnSpPr>
          <p:nvPr/>
        </p:nvCxnSpPr>
        <p:spPr>
          <a:xfrm>
            <a:off x="10785143" y="1241929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02A6DC57-0992-4B35-9F6C-5242A096CF8D}"/>
              </a:ext>
            </a:extLst>
          </p:cNvPr>
          <p:cNvCxnSpPr>
            <a:cxnSpLocks/>
          </p:cNvCxnSpPr>
          <p:nvPr/>
        </p:nvCxnSpPr>
        <p:spPr>
          <a:xfrm flipH="1">
            <a:off x="10945166" y="1381258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61872075-AD39-4DA2-B377-889B5D45FDC5}"/>
              </a:ext>
            </a:extLst>
          </p:cNvPr>
          <p:cNvSpPr/>
          <p:nvPr/>
        </p:nvSpPr>
        <p:spPr>
          <a:xfrm rot="19369621">
            <a:off x="10953452" y="165999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79BC88AE-8128-4B19-BDFF-CB3D20D79735}"/>
              </a:ext>
            </a:extLst>
          </p:cNvPr>
          <p:cNvCxnSpPr>
            <a:cxnSpLocks/>
          </p:cNvCxnSpPr>
          <p:nvPr/>
        </p:nvCxnSpPr>
        <p:spPr>
          <a:xfrm flipH="1">
            <a:off x="9797450" y="1241929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B52DFC51-5338-4D8A-8B0F-326CD4AABB95}"/>
              </a:ext>
            </a:extLst>
          </p:cNvPr>
          <p:cNvCxnSpPr>
            <a:cxnSpLocks/>
          </p:cNvCxnSpPr>
          <p:nvPr/>
        </p:nvCxnSpPr>
        <p:spPr>
          <a:xfrm flipH="1" flipV="1">
            <a:off x="9819065" y="1475115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>
            <a:extLst>
              <a:ext uri="{FF2B5EF4-FFF2-40B4-BE49-F238E27FC236}">
                <a16:creationId xmlns:a16="http://schemas.microsoft.com/office/drawing/2014/main" id="{58B5E316-186F-44A7-8140-6119E86AC110}"/>
              </a:ext>
            </a:extLst>
          </p:cNvPr>
          <p:cNvSpPr/>
          <p:nvPr/>
        </p:nvSpPr>
        <p:spPr>
          <a:xfrm rot="1645604">
            <a:off x="9877453" y="165791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lussdiagramm: Verzögerung 38">
            <a:extLst>
              <a:ext uri="{FF2B5EF4-FFF2-40B4-BE49-F238E27FC236}">
                <a16:creationId xmlns:a16="http://schemas.microsoft.com/office/drawing/2014/main" id="{B02B8769-192F-4567-A192-01A111B195DE}"/>
              </a:ext>
            </a:extLst>
          </p:cNvPr>
          <p:cNvSpPr/>
          <p:nvPr/>
        </p:nvSpPr>
        <p:spPr>
          <a:xfrm rot="16200000">
            <a:off x="9810193" y="1249216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2" name="Freihandform: Form 41">
            <a:extLst>
              <a:ext uri="{FF2B5EF4-FFF2-40B4-BE49-F238E27FC236}">
                <a16:creationId xmlns:a16="http://schemas.microsoft.com/office/drawing/2014/main" id="{7A4A61A0-7592-413B-9FFE-9058FAFBC101}"/>
              </a:ext>
            </a:extLst>
          </p:cNvPr>
          <p:cNvSpPr/>
          <p:nvPr/>
        </p:nvSpPr>
        <p:spPr>
          <a:xfrm>
            <a:off x="10355883" y="866009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3" name="Flussdiagramm: Verbinder 42">
            <a:extLst>
              <a:ext uri="{FF2B5EF4-FFF2-40B4-BE49-F238E27FC236}">
                <a16:creationId xmlns:a16="http://schemas.microsoft.com/office/drawing/2014/main" id="{CBD5A8A5-2A33-4301-8E2F-53A4CF4CC635}"/>
              </a:ext>
            </a:extLst>
          </p:cNvPr>
          <p:cNvSpPr/>
          <p:nvPr/>
        </p:nvSpPr>
        <p:spPr>
          <a:xfrm rot="551368">
            <a:off x="10478757" y="664079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69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18622B9F-31AA-48C5-A785-A85B466784BB}"/>
              </a:ext>
            </a:extLst>
          </p:cNvPr>
          <p:cNvCxnSpPr>
            <a:cxnSpLocks/>
          </p:cNvCxnSpPr>
          <p:nvPr/>
        </p:nvCxnSpPr>
        <p:spPr>
          <a:xfrm flipH="1" flipV="1">
            <a:off x="5001616" y="828187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C1BC5A63-77DF-46B8-BA36-EF6FF413F4FE}"/>
              </a:ext>
            </a:extLst>
          </p:cNvPr>
          <p:cNvCxnSpPr>
            <a:cxnSpLocks/>
          </p:cNvCxnSpPr>
          <p:nvPr/>
        </p:nvCxnSpPr>
        <p:spPr>
          <a:xfrm flipH="1">
            <a:off x="4050170" y="903108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35A60786-0D30-417D-B456-50249EE19AE7}"/>
              </a:ext>
            </a:extLst>
          </p:cNvPr>
          <p:cNvSpPr/>
          <p:nvPr/>
        </p:nvSpPr>
        <p:spPr>
          <a:xfrm rot="16200000">
            <a:off x="3998582" y="911643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911E82E9-E050-480F-93DC-4057F407EBA5}"/>
              </a:ext>
            </a:extLst>
          </p:cNvPr>
          <p:cNvSpPr/>
          <p:nvPr/>
        </p:nvSpPr>
        <p:spPr>
          <a:xfrm rot="545375">
            <a:off x="4566474" y="30840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806915A9-3084-4C89-A8DF-7E7A674AC2B3}"/>
              </a:ext>
            </a:extLst>
          </p:cNvPr>
          <p:cNvCxnSpPr/>
          <p:nvPr/>
        </p:nvCxnSpPr>
        <p:spPr>
          <a:xfrm>
            <a:off x="5379680" y="79697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90DA4412-0EED-4F6D-B713-18FE17D48F55}"/>
              </a:ext>
            </a:extLst>
          </p:cNvPr>
          <p:cNvSpPr/>
          <p:nvPr/>
        </p:nvSpPr>
        <p:spPr>
          <a:xfrm rot="634293">
            <a:off x="5971680" y="263231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13ED71A-9B3F-4217-BFFE-9A6C03515225}"/>
              </a:ext>
            </a:extLst>
          </p:cNvPr>
          <p:cNvCxnSpPr/>
          <p:nvPr/>
        </p:nvCxnSpPr>
        <p:spPr>
          <a:xfrm>
            <a:off x="7017980" y="7969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595F0013-7501-498A-AA8A-4F120A11AADD}"/>
              </a:ext>
            </a:extLst>
          </p:cNvPr>
          <p:cNvCxnSpPr/>
          <p:nvPr/>
        </p:nvCxnSpPr>
        <p:spPr>
          <a:xfrm>
            <a:off x="7292300" y="43121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57B54DC-9806-4C79-A021-6565A7330C0F}"/>
              </a:ext>
            </a:extLst>
          </p:cNvPr>
          <p:cNvCxnSpPr>
            <a:cxnSpLocks/>
          </p:cNvCxnSpPr>
          <p:nvPr/>
        </p:nvCxnSpPr>
        <p:spPr>
          <a:xfrm>
            <a:off x="6408380" y="1025572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4A1DF34E-1F26-4A82-A6A7-AE20B5EEDD39}"/>
              </a:ext>
            </a:extLst>
          </p:cNvPr>
          <p:cNvCxnSpPr>
            <a:cxnSpLocks/>
          </p:cNvCxnSpPr>
          <p:nvPr/>
        </p:nvCxnSpPr>
        <p:spPr>
          <a:xfrm flipH="1">
            <a:off x="6568403" y="1164901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4189AC8F-4B86-4B89-9909-9C1F88F62A70}"/>
              </a:ext>
            </a:extLst>
          </p:cNvPr>
          <p:cNvSpPr/>
          <p:nvPr/>
        </p:nvSpPr>
        <p:spPr>
          <a:xfrm rot="19369621">
            <a:off x="6576689" y="144363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E2D768BD-5546-4B7D-9C05-A92BD68EB7D3}"/>
              </a:ext>
            </a:extLst>
          </p:cNvPr>
          <p:cNvCxnSpPr>
            <a:cxnSpLocks/>
          </p:cNvCxnSpPr>
          <p:nvPr/>
        </p:nvCxnSpPr>
        <p:spPr>
          <a:xfrm flipH="1">
            <a:off x="5420687" y="1025572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7C47849B-745D-4850-BA6A-0CAC4F2A5C33}"/>
              </a:ext>
            </a:extLst>
          </p:cNvPr>
          <p:cNvCxnSpPr>
            <a:cxnSpLocks/>
          </p:cNvCxnSpPr>
          <p:nvPr/>
        </p:nvCxnSpPr>
        <p:spPr>
          <a:xfrm flipH="1" flipV="1">
            <a:off x="5442302" y="1258758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2625AEF1-6839-45B1-9F3C-6F90D957BA4F}"/>
              </a:ext>
            </a:extLst>
          </p:cNvPr>
          <p:cNvSpPr/>
          <p:nvPr/>
        </p:nvSpPr>
        <p:spPr>
          <a:xfrm rot="1645604">
            <a:off x="5500690" y="1441561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zögerung 7">
            <a:extLst>
              <a:ext uri="{FF2B5EF4-FFF2-40B4-BE49-F238E27FC236}">
                <a16:creationId xmlns:a16="http://schemas.microsoft.com/office/drawing/2014/main" id="{BC89EA74-E34B-47F6-A074-4EBD16BCFCFF}"/>
              </a:ext>
            </a:extLst>
          </p:cNvPr>
          <p:cNvSpPr/>
          <p:nvPr/>
        </p:nvSpPr>
        <p:spPr>
          <a:xfrm rot="16200000">
            <a:off x="5433430" y="1032859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BA2BFCB0-4E81-4D3E-8E2B-E81A723031C2}"/>
              </a:ext>
            </a:extLst>
          </p:cNvPr>
          <p:cNvCxnSpPr>
            <a:cxnSpLocks/>
          </p:cNvCxnSpPr>
          <p:nvPr/>
        </p:nvCxnSpPr>
        <p:spPr>
          <a:xfrm flipH="1" flipV="1">
            <a:off x="4045090" y="1365979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>
            <a:extLst>
              <a:ext uri="{FF2B5EF4-FFF2-40B4-BE49-F238E27FC236}">
                <a16:creationId xmlns:a16="http://schemas.microsoft.com/office/drawing/2014/main" id="{4BDF5224-C3D2-4217-9DAF-D1AF29B0CAE1}"/>
              </a:ext>
            </a:extLst>
          </p:cNvPr>
          <p:cNvSpPr/>
          <p:nvPr/>
        </p:nvSpPr>
        <p:spPr>
          <a:xfrm rot="18641081">
            <a:off x="4416111" y="1515429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E18CE859-63B2-4B95-9D32-0B41E43E682C}"/>
              </a:ext>
            </a:extLst>
          </p:cNvPr>
          <p:cNvCxnSpPr>
            <a:cxnSpLocks/>
            <a:stCxn id="49" idx="0"/>
          </p:cNvCxnSpPr>
          <p:nvPr/>
        </p:nvCxnSpPr>
        <p:spPr>
          <a:xfrm flipH="1">
            <a:off x="5457683" y="907765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lipse 48">
            <a:extLst>
              <a:ext uri="{FF2B5EF4-FFF2-40B4-BE49-F238E27FC236}">
                <a16:creationId xmlns:a16="http://schemas.microsoft.com/office/drawing/2014/main" id="{25F4AE0A-AB18-43BF-BC8F-B5FB2D065738}"/>
              </a:ext>
            </a:extLst>
          </p:cNvPr>
          <p:cNvSpPr/>
          <p:nvPr/>
        </p:nvSpPr>
        <p:spPr>
          <a:xfrm rot="14872123">
            <a:off x="5844084" y="76810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47C5B296-4885-4B28-B8EB-53A446D7F345}"/>
              </a:ext>
            </a:extLst>
          </p:cNvPr>
          <p:cNvSpPr/>
          <p:nvPr/>
        </p:nvSpPr>
        <p:spPr>
          <a:xfrm>
            <a:off x="5979120" y="649652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5F174B9F-E3E2-45EB-AE9F-E27D57CA9FB7}"/>
              </a:ext>
            </a:extLst>
          </p:cNvPr>
          <p:cNvSpPr/>
          <p:nvPr/>
        </p:nvSpPr>
        <p:spPr>
          <a:xfrm>
            <a:off x="4823420" y="509952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16380CFC-91E1-4A33-A2B9-516E9F9B447B}"/>
              </a:ext>
            </a:extLst>
          </p:cNvPr>
          <p:cNvSpPr/>
          <p:nvPr/>
        </p:nvSpPr>
        <p:spPr>
          <a:xfrm rot="551368">
            <a:off x="6101994" y="447722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Flussdiagramm: Verbinder 57">
            <a:extLst>
              <a:ext uri="{FF2B5EF4-FFF2-40B4-BE49-F238E27FC236}">
                <a16:creationId xmlns:a16="http://schemas.microsoft.com/office/drawing/2014/main" id="{7BC836E2-9755-4FE2-AA43-7B33ABFD0D13}"/>
              </a:ext>
            </a:extLst>
          </p:cNvPr>
          <p:cNvSpPr/>
          <p:nvPr/>
        </p:nvSpPr>
        <p:spPr>
          <a:xfrm rot="551368">
            <a:off x="4830487" y="262896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34D42-2264-4821-BDB3-48679C333068}"/>
              </a:ext>
            </a:extLst>
          </p:cNvPr>
          <p:cNvSpPr txBox="1"/>
          <p:nvPr/>
        </p:nvSpPr>
        <p:spPr>
          <a:xfrm>
            <a:off x="2061117" y="1546622"/>
            <a:ext cx="2346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1">
                    <a:lumMod val="75000"/>
                  </a:schemeClr>
                </a:solidFill>
              </a:rPr>
              <a:t>Mentor</a:t>
            </a:r>
            <a:endParaRPr lang="en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EA28577-3FE8-48BB-BE95-162ED3CDA054}"/>
              </a:ext>
            </a:extLst>
          </p:cNvPr>
          <p:cNvSpPr txBox="1"/>
          <p:nvPr/>
        </p:nvSpPr>
        <p:spPr>
          <a:xfrm>
            <a:off x="7106995" y="1543005"/>
            <a:ext cx="2346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accent5">
                    <a:lumMod val="75000"/>
                  </a:schemeClr>
                </a:solidFill>
              </a:rPr>
              <a:t>Mentee</a:t>
            </a:r>
            <a:endParaRPr lang="en-D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72B0CD7-CC2D-4402-B9CE-BBB07CC8A981}"/>
              </a:ext>
            </a:extLst>
          </p:cNvPr>
          <p:cNvSpPr txBox="1"/>
          <p:nvPr/>
        </p:nvSpPr>
        <p:spPr>
          <a:xfrm>
            <a:off x="2061116" y="2469877"/>
            <a:ext cx="3396565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Investiert Zeit &amp; Vertrauen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Fördert berät und begleitet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Setzt Ziele SMART</a:t>
            </a:r>
          </a:p>
          <a:p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Hat keine hohe Erwartungen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Ist nicht egoistisch oder eitel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Lockt aus der Reserve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Stellt treffende Fragen</a:t>
            </a: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0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Regt an zur Reflexion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Vertraut auf Gott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Nimmt Jesus als Vorbild, kennt die Lebensalter, und die Beziehungsebenen</a:t>
            </a:r>
          </a:p>
        </p:txBody>
      </p:sp>
      <p:sp>
        <p:nvSpPr>
          <p:cNvPr id="6" name="Gewitterblitz 5">
            <a:extLst>
              <a:ext uri="{FF2B5EF4-FFF2-40B4-BE49-F238E27FC236}">
                <a16:creationId xmlns:a16="http://schemas.microsoft.com/office/drawing/2014/main" id="{4EB43F3D-580B-4199-84C3-7E82FD7B1637}"/>
              </a:ext>
            </a:extLst>
          </p:cNvPr>
          <p:cNvSpPr/>
          <p:nvPr/>
        </p:nvSpPr>
        <p:spPr>
          <a:xfrm flipH="1">
            <a:off x="5270597" y="3836799"/>
            <a:ext cx="300608" cy="492180"/>
          </a:xfrm>
          <a:prstGeom prst="lightningBolt">
            <a:avLst/>
          </a:prstGeom>
          <a:solidFill>
            <a:srgbClr val="FF373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51D456B-903A-40DD-962C-053FBEAD0E6E}"/>
              </a:ext>
            </a:extLst>
          </p:cNvPr>
          <p:cNvSpPr txBox="1"/>
          <p:nvPr/>
        </p:nvSpPr>
        <p:spPr>
          <a:xfrm>
            <a:off x="6581841" y="2405638"/>
            <a:ext cx="3396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Streckt sich aus nach erfahrenen Vorbildern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Prüft Impulse des Mentors.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Haltung des Respekts und der demütigen Lernbereitschaft. </a:t>
            </a:r>
          </a:p>
          <a:p>
            <a:endParaRPr lang="de-DE" dirty="0">
              <a:solidFill>
                <a:schemeClr val="accent5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Setzt thematische Grenzen</a:t>
            </a:r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de-DE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D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53D3A0C-9141-4642-AE81-59BE4A1FB4A1}"/>
              </a:ext>
            </a:extLst>
          </p:cNvPr>
          <p:cNvSpPr txBox="1"/>
          <p:nvPr/>
        </p:nvSpPr>
        <p:spPr>
          <a:xfrm>
            <a:off x="6633170" y="5124542"/>
            <a:ext cx="4150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Mentoring Ziel:</a:t>
            </a:r>
          </a:p>
          <a:p>
            <a:r>
              <a:rPr lang="de-DE" sz="2000" b="1" dirty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sz="2000" b="1" dirty="0">
                <a:solidFill>
                  <a:schemeClr val="accent1">
                    <a:lumMod val="75000"/>
                  </a:schemeClr>
                </a:solidFill>
              </a:rPr>
              <a:t> Selbständigkeit des Mentees. </a:t>
            </a:r>
            <a:endParaRPr lang="en-DE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Fußzeilenplatzhalter 3">
            <a:extLst>
              <a:ext uri="{FF2B5EF4-FFF2-40B4-BE49-F238E27FC236}">
                <a16:creationId xmlns:a16="http://schemas.microsoft.com/office/drawing/2014/main" id="{89EFEDFA-5B70-41BB-A6DB-5FAE1404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</p:spTree>
    <p:extLst>
      <p:ext uri="{BB962C8B-B14F-4D97-AF65-F5344CB8AC3E}">
        <p14:creationId xmlns:p14="http://schemas.microsoft.com/office/powerpoint/2010/main" val="2098864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18622B9F-31AA-48C5-A785-A85B466784BB}"/>
              </a:ext>
            </a:extLst>
          </p:cNvPr>
          <p:cNvCxnSpPr>
            <a:cxnSpLocks/>
          </p:cNvCxnSpPr>
          <p:nvPr/>
        </p:nvCxnSpPr>
        <p:spPr>
          <a:xfrm flipH="1" flipV="1">
            <a:off x="5474018" y="3075134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C1BC5A63-77DF-46B8-BA36-EF6FF413F4FE}"/>
              </a:ext>
            </a:extLst>
          </p:cNvPr>
          <p:cNvCxnSpPr>
            <a:cxnSpLocks/>
          </p:cNvCxnSpPr>
          <p:nvPr/>
        </p:nvCxnSpPr>
        <p:spPr>
          <a:xfrm flipH="1">
            <a:off x="4522572" y="3150055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35A60786-0D30-417D-B456-50249EE19AE7}"/>
              </a:ext>
            </a:extLst>
          </p:cNvPr>
          <p:cNvSpPr/>
          <p:nvPr/>
        </p:nvSpPr>
        <p:spPr>
          <a:xfrm rot="16200000">
            <a:off x="4470984" y="3158590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Flussdiagramm: Verbinder 4">
            <a:extLst>
              <a:ext uri="{FF2B5EF4-FFF2-40B4-BE49-F238E27FC236}">
                <a16:creationId xmlns:a16="http://schemas.microsoft.com/office/drawing/2014/main" id="{911E82E9-E050-480F-93DC-4057F407EBA5}"/>
              </a:ext>
            </a:extLst>
          </p:cNvPr>
          <p:cNvSpPr/>
          <p:nvPr/>
        </p:nvSpPr>
        <p:spPr>
          <a:xfrm rot="545375">
            <a:off x="5038876" y="2277787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806915A9-3084-4C89-A8DF-7E7A674AC2B3}"/>
              </a:ext>
            </a:extLst>
          </p:cNvPr>
          <p:cNvCxnSpPr/>
          <p:nvPr/>
        </p:nvCxnSpPr>
        <p:spPr>
          <a:xfrm>
            <a:off x="5852082" y="304391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ussdiagramm: Verbinder 8">
            <a:extLst>
              <a:ext uri="{FF2B5EF4-FFF2-40B4-BE49-F238E27FC236}">
                <a16:creationId xmlns:a16="http://schemas.microsoft.com/office/drawing/2014/main" id="{90DA4412-0EED-4F6D-B713-18FE17D48F55}"/>
              </a:ext>
            </a:extLst>
          </p:cNvPr>
          <p:cNvSpPr/>
          <p:nvPr/>
        </p:nvSpPr>
        <p:spPr>
          <a:xfrm rot="634293">
            <a:off x="6444082" y="2510178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113ED71A-9B3F-4217-BFFE-9A6C03515225}"/>
              </a:ext>
            </a:extLst>
          </p:cNvPr>
          <p:cNvCxnSpPr/>
          <p:nvPr/>
        </p:nvCxnSpPr>
        <p:spPr>
          <a:xfrm>
            <a:off x="7490382" y="304392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595F0013-7501-498A-AA8A-4F120A11AADD}"/>
              </a:ext>
            </a:extLst>
          </p:cNvPr>
          <p:cNvCxnSpPr/>
          <p:nvPr/>
        </p:nvCxnSpPr>
        <p:spPr>
          <a:xfrm>
            <a:off x="7764702" y="26781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757B54DC-9806-4C79-A021-6565A7330C0F}"/>
              </a:ext>
            </a:extLst>
          </p:cNvPr>
          <p:cNvCxnSpPr>
            <a:cxnSpLocks/>
          </p:cNvCxnSpPr>
          <p:nvPr/>
        </p:nvCxnSpPr>
        <p:spPr>
          <a:xfrm>
            <a:off x="6880782" y="3272519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4A1DF34E-1F26-4A82-A6A7-AE20B5EEDD39}"/>
              </a:ext>
            </a:extLst>
          </p:cNvPr>
          <p:cNvCxnSpPr>
            <a:cxnSpLocks/>
          </p:cNvCxnSpPr>
          <p:nvPr/>
        </p:nvCxnSpPr>
        <p:spPr>
          <a:xfrm flipH="1">
            <a:off x="7040805" y="3411848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4189AC8F-4B86-4B89-9909-9C1F88F62A70}"/>
              </a:ext>
            </a:extLst>
          </p:cNvPr>
          <p:cNvSpPr/>
          <p:nvPr/>
        </p:nvSpPr>
        <p:spPr>
          <a:xfrm rot="19369621">
            <a:off x="7049091" y="369058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E2D768BD-5546-4B7D-9C05-A92BD68EB7D3}"/>
              </a:ext>
            </a:extLst>
          </p:cNvPr>
          <p:cNvCxnSpPr>
            <a:cxnSpLocks/>
          </p:cNvCxnSpPr>
          <p:nvPr/>
        </p:nvCxnSpPr>
        <p:spPr>
          <a:xfrm flipH="1">
            <a:off x="5893089" y="3272519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7C47849B-745D-4850-BA6A-0CAC4F2A5C33}"/>
              </a:ext>
            </a:extLst>
          </p:cNvPr>
          <p:cNvCxnSpPr>
            <a:cxnSpLocks/>
          </p:cNvCxnSpPr>
          <p:nvPr/>
        </p:nvCxnSpPr>
        <p:spPr>
          <a:xfrm flipH="1" flipV="1">
            <a:off x="5914704" y="3505705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>
            <a:extLst>
              <a:ext uri="{FF2B5EF4-FFF2-40B4-BE49-F238E27FC236}">
                <a16:creationId xmlns:a16="http://schemas.microsoft.com/office/drawing/2014/main" id="{2625AEF1-6839-45B1-9F3C-6F90D957BA4F}"/>
              </a:ext>
            </a:extLst>
          </p:cNvPr>
          <p:cNvSpPr/>
          <p:nvPr/>
        </p:nvSpPr>
        <p:spPr>
          <a:xfrm rot="1645604">
            <a:off x="5973092" y="3688508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zögerung 7">
            <a:extLst>
              <a:ext uri="{FF2B5EF4-FFF2-40B4-BE49-F238E27FC236}">
                <a16:creationId xmlns:a16="http://schemas.microsoft.com/office/drawing/2014/main" id="{BC89EA74-E34B-47F6-A074-4EBD16BCFCFF}"/>
              </a:ext>
            </a:extLst>
          </p:cNvPr>
          <p:cNvSpPr/>
          <p:nvPr/>
        </p:nvSpPr>
        <p:spPr>
          <a:xfrm rot="16200000">
            <a:off x="5905832" y="3279806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BA2BFCB0-4E81-4D3E-8E2B-E81A723031C2}"/>
              </a:ext>
            </a:extLst>
          </p:cNvPr>
          <p:cNvCxnSpPr>
            <a:cxnSpLocks/>
          </p:cNvCxnSpPr>
          <p:nvPr/>
        </p:nvCxnSpPr>
        <p:spPr>
          <a:xfrm flipH="1" flipV="1">
            <a:off x="4517492" y="3612926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Ellipse 41">
            <a:extLst>
              <a:ext uri="{FF2B5EF4-FFF2-40B4-BE49-F238E27FC236}">
                <a16:creationId xmlns:a16="http://schemas.microsoft.com/office/drawing/2014/main" id="{4BDF5224-C3D2-4217-9DAF-D1AF29B0CAE1}"/>
              </a:ext>
            </a:extLst>
          </p:cNvPr>
          <p:cNvSpPr/>
          <p:nvPr/>
        </p:nvSpPr>
        <p:spPr>
          <a:xfrm rot="18641081">
            <a:off x="4888513" y="3762376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E18CE859-63B2-4B95-9D32-0B41E43E682C}"/>
              </a:ext>
            </a:extLst>
          </p:cNvPr>
          <p:cNvCxnSpPr>
            <a:cxnSpLocks/>
            <a:stCxn id="49" idx="0"/>
          </p:cNvCxnSpPr>
          <p:nvPr/>
        </p:nvCxnSpPr>
        <p:spPr>
          <a:xfrm flipH="1">
            <a:off x="5930085" y="3154712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Ellipse 48">
            <a:extLst>
              <a:ext uri="{FF2B5EF4-FFF2-40B4-BE49-F238E27FC236}">
                <a16:creationId xmlns:a16="http://schemas.microsoft.com/office/drawing/2014/main" id="{25F4AE0A-AB18-43BF-BC8F-B5FB2D065738}"/>
              </a:ext>
            </a:extLst>
          </p:cNvPr>
          <p:cNvSpPr/>
          <p:nvPr/>
        </p:nvSpPr>
        <p:spPr>
          <a:xfrm rot="14872123">
            <a:off x="6316486" y="3015051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3" name="Freihandform: Form 52">
            <a:extLst>
              <a:ext uri="{FF2B5EF4-FFF2-40B4-BE49-F238E27FC236}">
                <a16:creationId xmlns:a16="http://schemas.microsoft.com/office/drawing/2014/main" id="{47C5B296-4885-4B28-B8EB-53A446D7F345}"/>
              </a:ext>
            </a:extLst>
          </p:cNvPr>
          <p:cNvSpPr/>
          <p:nvPr/>
        </p:nvSpPr>
        <p:spPr>
          <a:xfrm>
            <a:off x="6451522" y="2896599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4" name="Freihandform: Form 53">
            <a:extLst>
              <a:ext uri="{FF2B5EF4-FFF2-40B4-BE49-F238E27FC236}">
                <a16:creationId xmlns:a16="http://schemas.microsoft.com/office/drawing/2014/main" id="{5F174B9F-E3E2-45EB-AE9F-E27D57CA9FB7}"/>
              </a:ext>
            </a:extLst>
          </p:cNvPr>
          <p:cNvSpPr/>
          <p:nvPr/>
        </p:nvSpPr>
        <p:spPr>
          <a:xfrm>
            <a:off x="5295822" y="2756899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5" name="Flussdiagramm: Verbinder 54">
            <a:extLst>
              <a:ext uri="{FF2B5EF4-FFF2-40B4-BE49-F238E27FC236}">
                <a16:creationId xmlns:a16="http://schemas.microsoft.com/office/drawing/2014/main" id="{16380CFC-91E1-4A33-A2B9-516E9F9B447B}"/>
              </a:ext>
            </a:extLst>
          </p:cNvPr>
          <p:cNvSpPr/>
          <p:nvPr/>
        </p:nvSpPr>
        <p:spPr>
          <a:xfrm rot="551368">
            <a:off x="6574396" y="2694669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8" name="Flussdiagramm: Verbinder 57">
            <a:extLst>
              <a:ext uri="{FF2B5EF4-FFF2-40B4-BE49-F238E27FC236}">
                <a16:creationId xmlns:a16="http://schemas.microsoft.com/office/drawing/2014/main" id="{7BC836E2-9755-4FE2-AA43-7B33ABFD0D13}"/>
              </a:ext>
            </a:extLst>
          </p:cNvPr>
          <p:cNvSpPr/>
          <p:nvPr/>
        </p:nvSpPr>
        <p:spPr>
          <a:xfrm rot="551368">
            <a:off x="5302889" y="2509843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Fußzeilenplatzhalter 3">
            <a:extLst>
              <a:ext uri="{FF2B5EF4-FFF2-40B4-BE49-F238E27FC236}">
                <a16:creationId xmlns:a16="http://schemas.microsoft.com/office/drawing/2014/main" id="{89EFEDFA-5B70-41BB-A6DB-5FAE14041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34" name="Titel 1">
            <a:extLst>
              <a:ext uri="{FF2B5EF4-FFF2-40B4-BE49-F238E27FC236}">
                <a16:creationId xmlns:a16="http://schemas.microsoft.com/office/drawing/2014/main" id="{E8DF56E1-A173-44BF-875C-0F63361C382B}"/>
              </a:ext>
            </a:extLst>
          </p:cNvPr>
          <p:cNvSpPr txBox="1">
            <a:spLocks/>
          </p:cNvSpPr>
          <p:nvPr/>
        </p:nvSpPr>
        <p:spPr>
          <a:xfrm>
            <a:off x="469374" y="4158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Fangt an!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9392957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22BA1-9871-4AC8-A906-8DD6F249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Fangt an!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4AEA54-06AF-4623-9FF0-31883F49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02258" cy="4351338"/>
          </a:xfrm>
        </p:spPr>
        <p:txBody>
          <a:bodyPr>
            <a:normAutofit/>
          </a:bodyPr>
          <a:lstStyle/>
          <a:p>
            <a:r>
              <a:rPr lang="de-DE" dirty="0"/>
              <a:t>Eine gemeinsame Basis ist eine gute Grundlage</a:t>
            </a:r>
          </a:p>
          <a:p>
            <a:endParaRPr lang="de-DE" dirty="0"/>
          </a:p>
          <a:p>
            <a:r>
              <a:rPr lang="de-DE" dirty="0"/>
              <a:t>Vorgehen</a:t>
            </a:r>
          </a:p>
          <a:p>
            <a:pPr lvl="1"/>
            <a:r>
              <a:rPr lang="de-DE" sz="2800" dirty="0"/>
              <a:t>Mach </a:t>
            </a:r>
            <a:r>
              <a:rPr lang="de-DE" sz="2800" dirty="0" err="1"/>
              <a:t>nen</a:t>
            </a:r>
            <a:r>
              <a:rPr lang="de-DE" sz="2800" dirty="0"/>
              <a:t> Date: Wann wo, wie lange, was? </a:t>
            </a:r>
          </a:p>
          <a:p>
            <a:pPr lvl="1"/>
            <a:r>
              <a:rPr lang="de-DE" sz="2800" dirty="0"/>
              <a:t>Kennenlernen: Zeige Bilder von wichtigen Stationen deines Lebens. Kontext, warum interessiert dich gerade …. </a:t>
            </a:r>
          </a:p>
          <a:p>
            <a:pPr lvl="1"/>
            <a:r>
              <a:rPr lang="de-DE" sz="2800" dirty="0"/>
              <a:t>Ziele definieren: Was soll erreicht werden?</a:t>
            </a:r>
          </a:p>
          <a:p>
            <a:pPr lvl="1"/>
            <a:r>
              <a:rPr lang="de-DE" sz="2800" dirty="0"/>
              <a:t>Rahmen schaffen: Distanz  / Nähe, Regelmäßigkeit</a:t>
            </a:r>
          </a:p>
          <a:p>
            <a:pPr lvl="1"/>
            <a:r>
              <a:rPr lang="de-DE" sz="2800" dirty="0"/>
              <a:t>Ressourcen: Welche Möglichkeiten stehen zur Verfügung?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D1129A1F-5786-4EAE-A949-9BCC24DB40D0}"/>
              </a:ext>
            </a:extLst>
          </p:cNvPr>
          <p:cNvSpPr/>
          <p:nvPr/>
        </p:nvSpPr>
        <p:spPr>
          <a:xfrm rot="16200000">
            <a:off x="9929268" y="1397985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3F78D791-C593-46ED-8F05-0C0E8A9E5CB0}"/>
              </a:ext>
            </a:extLst>
          </p:cNvPr>
          <p:cNvCxnSpPr>
            <a:cxnSpLocks/>
          </p:cNvCxnSpPr>
          <p:nvPr/>
        </p:nvCxnSpPr>
        <p:spPr>
          <a:xfrm flipH="1" flipV="1">
            <a:off x="9497454" y="1193313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50C5994-5990-419B-84EB-B3659F177229}"/>
              </a:ext>
            </a:extLst>
          </p:cNvPr>
          <p:cNvCxnSpPr>
            <a:cxnSpLocks/>
          </p:cNvCxnSpPr>
          <p:nvPr/>
        </p:nvCxnSpPr>
        <p:spPr>
          <a:xfrm flipH="1">
            <a:off x="8546008" y="1268234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ussdiagramm: Verzögerung 6">
            <a:extLst>
              <a:ext uri="{FF2B5EF4-FFF2-40B4-BE49-F238E27FC236}">
                <a16:creationId xmlns:a16="http://schemas.microsoft.com/office/drawing/2014/main" id="{399E4A44-D26E-4DD8-817C-004C295E00C7}"/>
              </a:ext>
            </a:extLst>
          </p:cNvPr>
          <p:cNvSpPr/>
          <p:nvPr/>
        </p:nvSpPr>
        <p:spPr>
          <a:xfrm rot="16200000">
            <a:off x="8494420" y="1276769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0A168998-C780-4E59-8F5F-42E31E1D4D8E}"/>
              </a:ext>
            </a:extLst>
          </p:cNvPr>
          <p:cNvSpPr/>
          <p:nvPr/>
        </p:nvSpPr>
        <p:spPr>
          <a:xfrm rot="545375">
            <a:off x="9062312" y="395966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A90FE39-83B0-4779-9C22-E22B29496F46}"/>
              </a:ext>
            </a:extLst>
          </p:cNvPr>
          <p:cNvCxnSpPr>
            <a:cxnSpLocks/>
          </p:cNvCxnSpPr>
          <p:nvPr/>
        </p:nvCxnSpPr>
        <p:spPr>
          <a:xfrm>
            <a:off x="9875518" y="11620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1B061D04-7363-4099-844B-DF2B421A4628}"/>
              </a:ext>
            </a:extLst>
          </p:cNvPr>
          <p:cNvSpPr/>
          <p:nvPr/>
        </p:nvSpPr>
        <p:spPr>
          <a:xfrm rot="634293">
            <a:off x="10467518" y="628357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A89E3A0-5E39-4904-96CB-87B8719DB97A}"/>
              </a:ext>
            </a:extLst>
          </p:cNvPr>
          <p:cNvCxnSpPr>
            <a:cxnSpLocks/>
          </p:cNvCxnSpPr>
          <p:nvPr/>
        </p:nvCxnSpPr>
        <p:spPr>
          <a:xfrm>
            <a:off x="11513818" y="11620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8D48010-24C3-4895-800C-0CEF4A45D18B}"/>
              </a:ext>
            </a:extLst>
          </p:cNvPr>
          <p:cNvCxnSpPr>
            <a:cxnSpLocks/>
          </p:cNvCxnSpPr>
          <p:nvPr/>
        </p:nvCxnSpPr>
        <p:spPr>
          <a:xfrm>
            <a:off x="10904218" y="1390698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875BA16-60F1-4AF5-ABF8-B1906B817F45}"/>
              </a:ext>
            </a:extLst>
          </p:cNvPr>
          <p:cNvCxnSpPr>
            <a:cxnSpLocks/>
          </p:cNvCxnSpPr>
          <p:nvPr/>
        </p:nvCxnSpPr>
        <p:spPr>
          <a:xfrm flipH="1">
            <a:off x="11064241" y="1530027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77B6CE24-CB72-4BA1-8D97-897EF0611BC8}"/>
              </a:ext>
            </a:extLst>
          </p:cNvPr>
          <p:cNvSpPr/>
          <p:nvPr/>
        </p:nvSpPr>
        <p:spPr>
          <a:xfrm rot="19369621">
            <a:off x="11072527" y="180876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6BCB694-ED8A-4EC3-85A5-EE1B73CB9092}"/>
              </a:ext>
            </a:extLst>
          </p:cNvPr>
          <p:cNvCxnSpPr>
            <a:cxnSpLocks/>
          </p:cNvCxnSpPr>
          <p:nvPr/>
        </p:nvCxnSpPr>
        <p:spPr>
          <a:xfrm flipH="1">
            <a:off x="9916525" y="1390698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CA198F0-CEEF-4BA9-BC6E-B3E541768738}"/>
              </a:ext>
            </a:extLst>
          </p:cNvPr>
          <p:cNvCxnSpPr>
            <a:cxnSpLocks/>
          </p:cNvCxnSpPr>
          <p:nvPr/>
        </p:nvCxnSpPr>
        <p:spPr>
          <a:xfrm flipH="1" flipV="1">
            <a:off x="9938140" y="1623884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0AA27786-C721-4324-935D-B745DD349792}"/>
              </a:ext>
            </a:extLst>
          </p:cNvPr>
          <p:cNvSpPr/>
          <p:nvPr/>
        </p:nvSpPr>
        <p:spPr>
          <a:xfrm rot="1645604">
            <a:off x="9996528" y="180668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4B222E1-84F1-4AF3-A98D-159D45C7FEEF}"/>
              </a:ext>
            </a:extLst>
          </p:cNvPr>
          <p:cNvCxnSpPr>
            <a:cxnSpLocks/>
          </p:cNvCxnSpPr>
          <p:nvPr/>
        </p:nvCxnSpPr>
        <p:spPr>
          <a:xfrm flipH="1" flipV="1">
            <a:off x="8540928" y="1731105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BABABBA-48D7-44D4-8C83-BF0933E38884}"/>
              </a:ext>
            </a:extLst>
          </p:cNvPr>
          <p:cNvSpPr/>
          <p:nvPr/>
        </p:nvSpPr>
        <p:spPr>
          <a:xfrm rot="18641081">
            <a:off x="8911949" y="188055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EE3CFBB-02EB-43CD-BD14-F93BD8E17D61}"/>
              </a:ext>
            </a:extLst>
          </p:cNvPr>
          <p:cNvCxnSpPr>
            <a:cxnSpLocks/>
            <a:stCxn id="21" idx="0"/>
          </p:cNvCxnSpPr>
          <p:nvPr/>
        </p:nvCxnSpPr>
        <p:spPr>
          <a:xfrm flipH="1">
            <a:off x="9953521" y="1272891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1772A7F2-A3A6-492E-A319-9094CFCE659A}"/>
              </a:ext>
            </a:extLst>
          </p:cNvPr>
          <p:cNvSpPr/>
          <p:nvPr/>
        </p:nvSpPr>
        <p:spPr>
          <a:xfrm rot="14872123">
            <a:off x="10339922" y="11332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B002578B-E9DE-4F97-80F4-14AC51FC5041}"/>
              </a:ext>
            </a:extLst>
          </p:cNvPr>
          <p:cNvSpPr/>
          <p:nvPr/>
        </p:nvSpPr>
        <p:spPr>
          <a:xfrm>
            <a:off x="10474958" y="1014778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AC188DF8-1662-41D5-A786-8FE2080B6CD3}"/>
              </a:ext>
            </a:extLst>
          </p:cNvPr>
          <p:cNvSpPr/>
          <p:nvPr/>
        </p:nvSpPr>
        <p:spPr>
          <a:xfrm>
            <a:off x="9319258" y="875078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lussdiagramm: Verbinder 23">
            <a:extLst>
              <a:ext uri="{FF2B5EF4-FFF2-40B4-BE49-F238E27FC236}">
                <a16:creationId xmlns:a16="http://schemas.microsoft.com/office/drawing/2014/main" id="{E699D702-89FC-4FF5-BEBE-76BCE12C2C2A}"/>
              </a:ext>
            </a:extLst>
          </p:cNvPr>
          <p:cNvSpPr/>
          <p:nvPr/>
        </p:nvSpPr>
        <p:spPr>
          <a:xfrm rot="551368">
            <a:off x="10597832" y="812848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E82D0F23-BD8C-4DFE-B8F2-A1C49E78142A}"/>
              </a:ext>
            </a:extLst>
          </p:cNvPr>
          <p:cNvSpPr/>
          <p:nvPr/>
        </p:nvSpPr>
        <p:spPr>
          <a:xfrm rot="551368">
            <a:off x="9326325" y="628022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ußzeilenplatzhalter 25">
            <a:extLst>
              <a:ext uri="{FF2B5EF4-FFF2-40B4-BE49-F238E27FC236}">
                <a16:creationId xmlns:a16="http://schemas.microsoft.com/office/drawing/2014/main" id="{C477BE22-FC23-4A64-81B1-BA9946CA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27" name="Foliennummernplatzhalter 26">
            <a:extLst>
              <a:ext uri="{FF2B5EF4-FFF2-40B4-BE49-F238E27FC236}">
                <a16:creationId xmlns:a16="http://schemas.microsoft.com/office/drawing/2014/main" id="{A535C147-4A38-4F97-8665-4D475C944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14599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22BA1-9871-4AC8-A906-8DD6F249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Persönliche Treffen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4AEA54-06AF-4623-9FF0-31883F49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4126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i="1" dirty="0"/>
              <a:t>„Persönliche Treffen, machen es möglich, dass Gestik, Mimik, Kommunikation nachgeahmt werden kann“</a:t>
            </a:r>
          </a:p>
          <a:p>
            <a:endParaRPr lang="de-DE" dirty="0"/>
          </a:p>
          <a:p>
            <a:r>
              <a:rPr lang="de-DE" dirty="0"/>
              <a:t>Babys lernen das Lachen durch Nachahmung 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Im persönlichen Gespräch ist lügen viel schwieriger man ist offener und ehrlicher. 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Triff dich persönlich mit deinem Mentor </a:t>
            </a:r>
            <a:endParaRPr lang="de-DE" dirty="0"/>
          </a:p>
        </p:txBody>
      </p: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D1129A1F-5786-4EAE-A949-9BCC24DB40D0}"/>
              </a:ext>
            </a:extLst>
          </p:cNvPr>
          <p:cNvSpPr/>
          <p:nvPr/>
        </p:nvSpPr>
        <p:spPr>
          <a:xfrm rot="16200000">
            <a:off x="9929268" y="1397985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3F78D791-C593-46ED-8F05-0C0E8A9E5CB0}"/>
              </a:ext>
            </a:extLst>
          </p:cNvPr>
          <p:cNvCxnSpPr>
            <a:cxnSpLocks/>
          </p:cNvCxnSpPr>
          <p:nvPr/>
        </p:nvCxnSpPr>
        <p:spPr>
          <a:xfrm flipH="1" flipV="1">
            <a:off x="9497454" y="1193313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50C5994-5990-419B-84EB-B3659F177229}"/>
              </a:ext>
            </a:extLst>
          </p:cNvPr>
          <p:cNvCxnSpPr>
            <a:cxnSpLocks/>
          </p:cNvCxnSpPr>
          <p:nvPr/>
        </p:nvCxnSpPr>
        <p:spPr>
          <a:xfrm flipH="1">
            <a:off x="8546008" y="1268234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ussdiagramm: Verzögerung 6">
            <a:extLst>
              <a:ext uri="{FF2B5EF4-FFF2-40B4-BE49-F238E27FC236}">
                <a16:creationId xmlns:a16="http://schemas.microsoft.com/office/drawing/2014/main" id="{399E4A44-D26E-4DD8-817C-004C295E00C7}"/>
              </a:ext>
            </a:extLst>
          </p:cNvPr>
          <p:cNvSpPr/>
          <p:nvPr/>
        </p:nvSpPr>
        <p:spPr>
          <a:xfrm rot="16200000">
            <a:off x="8494420" y="1276769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0A168998-C780-4E59-8F5F-42E31E1D4D8E}"/>
              </a:ext>
            </a:extLst>
          </p:cNvPr>
          <p:cNvSpPr/>
          <p:nvPr/>
        </p:nvSpPr>
        <p:spPr>
          <a:xfrm rot="545375">
            <a:off x="9062312" y="395966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A90FE39-83B0-4779-9C22-E22B29496F46}"/>
              </a:ext>
            </a:extLst>
          </p:cNvPr>
          <p:cNvCxnSpPr>
            <a:cxnSpLocks/>
          </p:cNvCxnSpPr>
          <p:nvPr/>
        </p:nvCxnSpPr>
        <p:spPr>
          <a:xfrm>
            <a:off x="9875518" y="11620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1B061D04-7363-4099-844B-DF2B421A4628}"/>
              </a:ext>
            </a:extLst>
          </p:cNvPr>
          <p:cNvSpPr/>
          <p:nvPr/>
        </p:nvSpPr>
        <p:spPr>
          <a:xfrm rot="634293">
            <a:off x="10467518" y="628357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A89E3A0-5E39-4904-96CB-87B8719DB97A}"/>
              </a:ext>
            </a:extLst>
          </p:cNvPr>
          <p:cNvCxnSpPr>
            <a:cxnSpLocks/>
          </p:cNvCxnSpPr>
          <p:nvPr/>
        </p:nvCxnSpPr>
        <p:spPr>
          <a:xfrm>
            <a:off x="11513818" y="11620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8D48010-24C3-4895-800C-0CEF4A45D18B}"/>
              </a:ext>
            </a:extLst>
          </p:cNvPr>
          <p:cNvCxnSpPr>
            <a:cxnSpLocks/>
          </p:cNvCxnSpPr>
          <p:nvPr/>
        </p:nvCxnSpPr>
        <p:spPr>
          <a:xfrm>
            <a:off x="10904218" y="1390698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875BA16-60F1-4AF5-ABF8-B1906B817F45}"/>
              </a:ext>
            </a:extLst>
          </p:cNvPr>
          <p:cNvCxnSpPr>
            <a:cxnSpLocks/>
          </p:cNvCxnSpPr>
          <p:nvPr/>
        </p:nvCxnSpPr>
        <p:spPr>
          <a:xfrm flipH="1">
            <a:off x="11064241" y="1530027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77B6CE24-CB72-4BA1-8D97-897EF0611BC8}"/>
              </a:ext>
            </a:extLst>
          </p:cNvPr>
          <p:cNvSpPr/>
          <p:nvPr/>
        </p:nvSpPr>
        <p:spPr>
          <a:xfrm rot="19369621">
            <a:off x="11072527" y="180876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6BCB694-ED8A-4EC3-85A5-EE1B73CB9092}"/>
              </a:ext>
            </a:extLst>
          </p:cNvPr>
          <p:cNvCxnSpPr>
            <a:cxnSpLocks/>
          </p:cNvCxnSpPr>
          <p:nvPr/>
        </p:nvCxnSpPr>
        <p:spPr>
          <a:xfrm flipH="1">
            <a:off x="9916525" y="1390698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CA198F0-CEEF-4BA9-BC6E-B3E541768738}"/>
              </a:ext>
            </a:extLst>
          </p:cNvPr>
          <p:cNvCxnSpPr>
            <a:cxnSpLocks/>
          </p:cNvCxnSpPr>
          <p:nvPr/>
        </p:nvCxnSpPr>
        <p:spPr>
          <a:xfrm flipH="1" flipV="1">
            <a:off x="9938140" y="1623884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0AA27786-C721-4324-935D-B745DD349792}"/>
              </a:ext>
            </a:extLst>
          </p:cNvPr>
          <p:cNvSpPr/>
          <p:nvPr/>
        </p:nvSpPr>
        <p:spPr>
          <a:xfrm rot="1645604">
            <a:off x="9996528" y="180668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4B222E1-84F1-4AF3-A98D-159D45C7FEEF}"/>
              </a:ext>
            </a:extLst>
          </p:cNvPr>
          <p:cNvCxnSpPr>
            <a:cxnSpLocks/>
          </p:cNvCxnSpPr>
          <p:nvPr/>
        </p:nvCxnSpPr>
        <p:spPr>
          <a:xfrm flipH="1" flipV="1">
            <a:off x="8540928" y="1731105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BABABBA-48D7-44D4-8C83-BF0933E38884}"/>
              </a:ext>
            </a:extLst>
          </p:cNvPr>
          <p:cNvSpPr/>
          <p:nvPr/>
        </p:nvSpPr>
        <p:spPr>
          <a:xfrm rot="18641081">
            <a:off x="8911949" y="188055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EE3CFBB-02EB-43CD-BD14-F93BD8E17D61}"/>
              </a:ext>
            </a:extLst>
          </p:cNvPr>
          <p:cNvCxnSpPr>
            <a:cxnSpLocks/>
            <a:stCxn id="21" idx="0"/>
          </p:cNvCxnSpPr>
          <p:nvPr/>
        </p:nvCxnSpPr>
        <p:spPr>
          <a:xfrm flipH="1">
            <a:off x="9953521" y="1272891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1772A7F2-A3A6-492E-A319-9094CFCE659A}"/>
              </a:ext>
            </a:extLst>
          </p:cNvPr>
          <p:cNvSpPr/>
          <p:nvPr/>
        </p:nvSpPr>
        <p:spPr>
          <a:xfrm rot="14872123">
            <a:off x="10339922" y="11332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B002578B-E9DE-4F97-80F4-14AC51FC5041}"/>
              </a:ext>
            </a:extLst>
          </p:cNvPr>
          <p:cNvSpPr/>
          <p:nvPr/>
        </p:nvSpPr>
        <p:spPr>
          <a:xfrm>
            <a:off x="10474958" y="1014778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AC188DF8-1662-41D5-A786-8FE2080B6CD3}"/>
              </a:ext>
            </a:extLst>
          </p:cNvPr>
          <p:cNvSpPr/>
          <p:nvPr/>
        </p:nvSpPr>
        <p:spPr>
          <a:xfrm>
            <a:off x="9319258" y="875078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lussdiagramm: Verbinder 23">
            <a:extLst>
              <a:ext uri="{FF2B5EF4-FFF2-40B4-BE49-F238E27FC236}">
                <a16:creationId xmlns:a16="http://schemas.microsoft.com/office/drawing/2014/main" id="{E699D702-89FC-4FF5-BEBE-76BCE12C2C2A}"/>
              </a:ext>
            </a:extLst>
          </p:cNvPr>
          <p:cNvSpPr/>
          <p:nvPr/>
        </p:nvSpPr>
        <p:spPr>
          <a:xfrm rot="551368">
            <a:off x="10597832" y="812848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E82D0F23-BD8C-4DFE-B8F2-A1C49E78142A}"/>
              </a:ext>
            </a:extLst>
          </p:cNvPr>
          <p:cNvSpPr/>
          <p:nvPr/>
        </p:nvSpPr>
        <p:spPr>
          <a:xfrm rot="551368">
            <a:off x="9326325" y="628022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ußzeilenplatzhalter 25">
            <a:extLst>
              <a:ext uri="{FF2B5EF4-FFF2-40B4-BE49-F238E27FC236}">
                <a16:creationId xmlns:a16="http://schemas.microsoft.com/office/drawing/2014/main" id="{4AB2B291-1587-453F-A7A6-4E95BA8E3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27" name="Foliennummernplatzhalter 26">
            <a:extLst>
              <a:ext uri="{FF2B5EF4-FFF2-40B4-BE49-F238E27FC236}">
                <a16:creationId xmlns:a16="http://schemas.microsoft.com/office/drawing/2014/main" id="{FDF9F77B-B217-4A85-B564-864E131C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512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22BA1-9871-4AC8-A906-8DD6F2490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Kommunikation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4AEA54-06AF-4623-9FF0-31883F49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402258" cy="4351338"/>
          </a:xfrm>
        </p:spPr>
        <p:txBody>
          <a:bodyPr>
            <a:normAutofit/>
          </a:bodyPr>
          <a:lstStyle/>
          <a:p>
            <a:r>
              <a:rPr lang="de-DE" dirty="0"/>
              <a:t>Gesprächsanteile beachten</a:t>
            </a:r>
          </a:p>
          <a:p>
            <a:endParaRPr lang="de-DE" dirty="0"/>
          </a:p>
          <a:p>
            <a:r>
              <a:rPr lang="de-DE" dirty="0"/>
              <a:t>Aktiv zuhören, nicht alles kommentieren, lass den Mentee ausreden!  </a:t>
            </a:r>
          </a:p>
          <a:p>
            <a:endParaRPr lang="de-DE" dirty="0"/>
          </a:p>
          <a:p>
            <a:r>
              <a:rPr lang="de-DE" dirty="0"/>
              <a:t>Nimm das unausgesprochene wahr (achte auch auf Körpersprache, Augenkontakt, Müdigkeit etc. )</a:t>
            </a:r>
          </a:p>
          <a:p>
            <a:endParaRPr lang="de-DE" dirty="0"/>
          </a:p>
          <a:p>
            <a:r>
              <a:rPr lang="de-DE" dirty="0"/>
              <a:t>Siehe auch Schultz von Thun: Das 4 Ohren Modell</a:t>
            </a:r>
          </a:p>
        </p:txBody>
      </p: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D1129A1F-5786-4EAE-A949-9BCC24DB40D0}"/>
              </a:ext>
            </a:extLst>
          </p:cNvPr>
          <p:cNvSpPr/>
          <p:nvPr/>
        </p:nvSpPr>
        <p:spPr>
          <a:xfrm rot="16200000">
            <a:off x="9929268" y="1397985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3F78D791-C593-46ED-8F05-0C0E8A9E5CB0}"/>
              </a:ext>
            </a:extLst>
          </p:cNvPr>
          <p:cNvCxnSpPr>
            <a:cxnSpLocks/>
          </p:cNvCxnSpPr>
          <p:nvPr/>
        </p:nvCxnSpPr>
        <p:spPr>
          <a:xfrm flipH="1" flipV="1">
            <a:off x="9497454" y="1193313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50C5994-5990-419B-84EB-B3659F177229}"/>
              </a:ext>
            </a:extLst>
          </p:cNvPr>
          <p:cNvCxnSpPr>
            <a:cxnSpLocks/>
          </p:cNvCxnSpPr>
          <p:nvPr/>
        </p:nvCxnSpPr>
        <p:spPr>
          <a:xfrm flipH="1">
            <a:off x="8546008" y="1268234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ussdiagramm: Verzögerung 6">
            <a:extLst>
              <a:ext uri="{FF2B5EF4-FFF2-40B4-BE49-F238E27FC236}">
                <a16:creationId xmlns:a16="http://schemas.microsoft.com/office/drawing/2014/main" id="{399E4A44-D26E-4DD8-817C-004C295E00C7}"/>
              </a:ext>
            </a:extLst>
          </p:cNvPr>
          <p:cNvSpPr/>
          <p:nvPr/>
        </p:nvSpPr>
        <p:spPr>
          <a:xfrm rot="16200000">
            <a:off x="8494420" y="1276769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0A168998-C780-4E59-8F5F-42E31E1D4D8E}"/>
              </a:ext>
            </a:extLst>
          </p:cNvPr>
          <p:cNvSpPr/>
          <p:nvPr/>
        </p:nvSpPr>
        <p:spPr>
          <a:xfrm rot="545375">
            <a:off x="9062312" y="395966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A90FE39-83B0-4779-9C22-E22B29496F46}"/>
              </a:ext>
            </a:extLst>
          </p:cNvPr>
          <p:cNvCxnSpPr>
            <a:cxnSpLocks/>
          </p:cNvCxnSpPr>
          <p:nvPr/>
        </p:nvCxnSpPr>
        <p:spPr>
          <a:xfrm>
            <a:off x="9875518" y="11620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1B061D04-7363-4099-844B-DF2B421A4628}"/>
              </a:ext>
            </a:extLst>
          </p:cNvPr>
          <p:cNvSpPr/>
          <p:nvPr/>
        </p:nvSpPr>
        <p:spPr>
          <a:xfrm rot="634293">
            <a:off x="10467518" y="628357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A89E3A0-5E39-4904-96CB-87B8719DB97A}"/>
              </a:ext>
            </a:extLst>
          </p:cNvPr>
          <p:cNvCxnSpPr>
            <a:cxnSpLocks/>
          </p:cNvCxnSpPr>
          <p:nvPr/>
        </p:nvCxnSpPr>
        <p:spPr>
          <a:xfrm>
            <a:off x="11513818" y="11620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8D48010-24C3-4895-800C-0CEF4A45D18B}"/>
              </a:ext>
            </a:extLst>
          </p:cNvPr>
          <p:cNvCxnSpPr>
            <a:cxnSpLocks/>
          </p:cNvCxnSpPr>
          <p:nvPr/>
        </p:nvCxnSpPr>
        <p:spPr>
          <a:xfrm>
            <a:off x="10904218" y="1390698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875BA16-60F1-4AF5-ABF8-B1906B817F45}"/>
              </a:ext>
            </a:extLst>
          </p:cNvPr>
          <p:cNvCxnSpPr>
            <a:cxnSpLocks/>
          </p:cNvCxnSpPr>
          <p:nvPr/>
        </p:nvCxnSpPr>
        <p:spPr>
          <a:xfrm flipH="1">
            <a:off x="11064241" y="1530027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77B6CE24-CB72-4BA1-8D97-897EF0611BC8}"/>
              </a:ext>
            </a:extLst>
          </p:cNvPr>
          <p:cNvSpPr/>
          <p:nvPr/>
        </p:nvSpPr>
        <p:spPr>
          <a:xfrm rot="19369621">
            <a:off x="11072527" y="180876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6BCB694-ED8A-4EC3-85A5-EE1B73CB9092}"/>
              </a:ext>
            </a:extLst>
          </p:cNvPr>
          <p:cNvCxnSpPr>
            <a:cxnSpLocks/>
          </p:cNvCxnSpPr>
          <p:nvPr/>
        </p:nvCxnSpPr>
        <p:spPr>
          <a:xfrm flipH="1">
            <a:off x="9916525" y="1390698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CA198F0-CEEF-4BA9-BC6E-B3E541768738}"/>
              </a:ext>
            </a:extLst>
          </p:cNvPr>
          <p:cNvCxnSpPr>
            <a:cxnSpLocks/>
          </p:cNvCxnSpPr>
          <p:nvPr/>
        </p:nvCxnSpPr>
        <p:spPr>
          <a:xfrm flipH="1" flipV="1">
            <a:off x="9938140" y="1623884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0AA27786-C721-4324-935D-B745DD349792}"/>
              </a:ext>
            </a:extLst>
          </p:cNvPr>
          <p:cNvSpPr/>
          <p:nvPr/>
        </p:nvSpPr>
        <p:spPr>
          <a:xfrm rot="1645604">
            <a:off x="9996528" y="180668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4B222E1-84F1-4AF3-A98D-159D45C7FEEF}"/>
              </a:ext>
            </a:extLst>
          </p:cNvPr>
          <p:cNvCxnSpPr>
            <a:cxnSpLocks/>
          </p:cNvCxnSpPr>
          <p:nvPr/>
        </p:nvCxnSpPr>
        <p:spPr>
          <a:xfrm flipH="1" flipV="1">
            <a:off x="8540928" y="1731105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BABABBA-48D7-44D4-8C83-BF0933E38884}"/>
              </a:ext>
            </a:extLst>
          </p:cNvPr>
          <p:cNvSpPr/>
          <p:nvPr/>
        </p:nvSpPr>
        <p:spPr>
          <a:xfrm rot="18641081">
            <a:off x="8911949" y="188055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EE3CFBB-02EB-43CD-BD14-F93BD8E17D61}"/>
              </a:ext>
            </a:extLst>
          </p:cNvPr>
          <p:cNvCxnSpPr>
            <a:cxnSpLocks/>
            <a:stCxn id="21" idx="0"/>
          </p:cNvCxnSpPr>
          <p:nvPr/>
        </p:nvCxnSpPr>
        <p:spPr>
          <a:xfrm flipH="1">
            <a:off x="9953521" y="1272891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1772A7F2-A3A6-492E-A319-9094CFCE659A}"/>
              </a:ext>
            </a:extLst>
          </p:cNvPr>
          <p:cNvSpPr/>
          <p:nvPr/>
        </p:nvSpPr>
        <p:spPr>
          <a:xfrm rot="14872123">
            <a:off x="10339922" y="11332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B002578B-E9DE-4F97-80F4-14AC51FC5041}"/>
              </a:ext>
            </a:extLst>
          </p:cNvPr>
          <p:cNvSpPr/>
          <p:nvPr/>
        </p:nvSpPr>
        <p:spPr>
          <a:xfrm>
            <a:off x="10474958" y="1014778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AC188DF8-1662-41D5-A786-8FE2080B6CD3}"/>
              </a:ext>
            </a:extLst>
          </p:cNvPr>
          <p:cNvSpPr/>
          <p:nvPr/>
        </p:nvSpPr>
        <p:spPr>
          <a:xfrm>
            <a:off x="9319258" y="875078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lussdiagramm: Verbinder 23">
            <a:extLst>
              <a:ext uri="{FF2B5EF4-FFF2-40B4-BE49-F238E27FC236}">
                <a16:creationId xmlns:a16="http://schemas.microsoft.com/office/drawing/2014/main" id="{E699D702-89FC-4FF5-BEBE-76BCE12C2C2A}"/>
              </a:ext>
            </a:extLst>
          </p:cNvPr>
          <p:cNvSpPr/>
          <p:nvPr/>
        </p:nvSpPr>
        <p:spPr>
          <a:xfrm rot="551368">
            <a:off x="10597832" y="812848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E82D0F23-BD8C-4DFE-B8F2-A1C49E78142A}"/>
              </a:ext>
            </a:extLst>
          </p:cNvPr>
          <p:cNvSpPr/>
          <p:nvPr/>
        </p:nvSpPr>
        <p:spPr>
          <a:xfrm rot="551368">
            <a:off x="9326325" y="628022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ußzeilenplatzhalter 25">
            <a:extLst>
              <a:ext uri="{FF2B5EF4-FFF2-40B4-BE49-F238E27FC236}">
                <a16:creationId xmlns:a16="http://schemas.microsoft.com/office/drawing/2014/main" id="{CFD46F32-CF63-4D21-A972-44133E45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27" name="Foliennummernplatzhalter 26">
            <a:extLst>
              <a:ext uri="{FF2B5EF4-FFF2-40B4-BE49-F238E27FC236}">
                <a16:creationId xmlns:a16="http://schemas.microsoft.com/office/drawing/2014/main" id="{A3A1B0DE-294B-4739-8FC2-F992F574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7520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22BA1-9871-4AC8-A906-8DD6F2490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90719"/>
            <a:ext cx="10515600" cy="2496948"/>
          </a:xfrm>
        </p:spPr>
        <p:txBody>
          <a:bodyPr>
            <a:normAutofit/>
          </a:bodyPr>
          <a:lstStyle/>
          <a:p>
            <a:r>
              <a:rPr lang="de-DE" sz="5400" dirty="0"/>
              <a:t>Ich wäre heute nicht der der ich bin, wenn sich Menschen nicht in mich investiert hätten!</a:t>
            </a:r>
            <a:endParaRPr lang="en-DE" sz="5400" dirty="0"/>
          </a:p>
        </p:txBody>
      </p:sp>
      <p:sp>
        <p:nvSpPr>
          <p:cNvPr id="4" name="Flussdiagramm: Verzögerung 3">
            <a:extLst>
              <a:ext uri="{FF2B5EF4-FFF2-40B4-BE49-F238E27FC236}">
                <a16:creationId xmlns:a16="http://schemas.microsoft.com/office/drawing/2014/main" id="{D1129A1F-5786-4EAE-A949-9BCC24DB40D0}"/>
              </a:ext>
            </a:extLst>
          </p:cNvPr>
          <p:cNvSpPr/>
          <p:nvPr/>
        </p:nvSpPr>
        <p:spPr>
          <a:xfrm rot="16200000">
            <a:off x="9929268" y="1397985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3F78D791-C593-46ED-8F05-0C0E8A9E5CB0}"/>
              </a:ext>
            </a:extLst>
          </p:cNvPr>
          <p:cNvCxnSpPr>
            <a:cxnSpLocks/>
          </p:cNvCxnSpPr>
          <p:nvPr/>
        </p:nvCxnSpPr>
        <p:spPr>
          <a:xfrm flipH="1" flipV="1">
            <a:off x="9497454" y="1193313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F50C5994-5990-419B-84EB-B3659F177229}"/>
              </a:ext>
            </a:extLst>
          </p:cNvPr>
          <p:cNvCxnSpPr>
            <a:cxnSpLocks/>
          </p:cNvCxnSpPr>
          <p:nvPr/>
        </p:nvCxnSpPr>
        <p:spPr>
          <a:xfrm flipH="1">
            <a:off x="8546008" y="1268234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ussdiagramm: Verzögerung 6">
            <a:extLst>
              <a:ext uri="{FF2B5EF4-FFF2-40B4-BE49-F238E27FC236}">
                <a16:creationId xmlns:a16="http://schemas.microsoft.com/office/drawing/2014/main" id="{399E4A44-D26E-4DD8-817C-004C295E00C7}"/>
              </a:ext>
            </a:extLst>
          </p:cNvPr>
          <p:cNvSpPr/>
          <p:nvPr/>
        </p:nvSpPr>
        <p:spPr>
          <a:xfrm rot="16200000">
            <a:off x="8494420" y="1276769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Flussdiagramm: Verbinder 7">
            <a:extLst>
              <a:ext uri="{FF2B5EF4-FFF2-40B4-BE49-F238E27FC236}">
                <a16:creationId xmlns:a16="http://schemas.microsoft.com/office/drawing/2014/main" id="{0A168998-C780-4E59-8F5F-42E31E1D4D8E}"/>
              </a:ext>
            </a:extLst>
          </p:cNvPr>
          <p:cNvSpPr/>
          <p:nvPr/>
        </p:nvSpPr>
        <p:spPr>
          <a:xfrm rot="545375">
            <a:off x="9062312" y="395966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A90FE39-83B0-4779-9C22-E22B29496F46}"/>
              </a:ext>
            </a:extLst>
          </p:cNvPr>
          <p:cNvCxnSpPr>
            <a:cxnSpLocks/>
          </p:cNvCxnSpPr>
          <p:nvPr/>
        </p:nvCxnSpPr>
        <p:spPr>
          <a:xfrm>
            <a:off x="9875518" y="11620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ussdiagramm: Verbinder 9">
            <a:extLst>
              <a:ext uri="{FF2B5EF4-FFF2-40B4-BE49-F238E27FC236}">
                <a16:creationId xmlns:a16="http://schemas.microsoft.com/office/drawing/2014/main" id="{1B061D04-7363-4099-844B-DF2B421A4628}"/>
              </a:ext>
            </a:extLst>
          </p:cNvPr>
          <p:cNvSpPr/>
          <p:nvPr/>
        </p:nvSpPr>
        <p:spPr>
          <a:xfrm rot="634293">
            <a:off x="10467518" y="628357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3A89E3A0-5E39-4904-96CB-87B8719DB97A}"/>
              </a:ext>
            </a:extLst>
          </p:cNvPr>
          <p:cNvCxnSpPr>
            <a:cxnSpLocks/>
          </p:cNvCxnSpPr>
          <p:nvPr/>
        </p:nvCxnSpPr>
        <p:spPr>
          <a:xfrm>
            <a:off x="11513818" y="116209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8D48010-24C3-4895-800C-0CEF4A45D18B}"/>
              </a:ext>
            </a:extLst>
          </p:cNvPr>
          <p:cNvCxnSpPr>
            <a:cxnSpLocks/>
          </p:cNvCxnSpPr>
          <p:nvPr/>
        </p:nvCxnSpPr>
        <p:spPr>
          <a:xfrm>
            <a:off x="10904218" y="1390698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C875BA16-60F1-4AF5-ABF8-B1906B817F45}"/>
              </a:ext>
            </a:extLst>
          </p:cNvPr>
          <p:cNvCxnSpPr>
            <a:cxnSpLocks/>
          </p:cNvCxnSpPr>
          <p:nvPr/>
        </p:nvCxnSpPr>
        <p:spPr>
          <a:xfrm flipH="1">
            <a:off x="11064241" y="1530027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77B6CE24-CB72-4BA1-8D97-897EF0611BC8}"/>
              </a:ext>
            </a:extLst>
          </p:cNvPr>
          <p:cNvSpPr/>
          <p:nvPr/>
        </p:nvSpPr>
        <p:spPr>
          <a:xfrm rot="19369621">
            <a:off x="11072527" y="1808764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6BCB694-ED8A-4EC3-85A5-EE1B73CB9092}"/>
              </a:ext>
            </a:extLst>
          </p:cNvPr>
          <p:cNvCxnSpPr>
            <a:cxnSpLocks/>
          </p:cNvCxnSpPr>
          <p:nvPr/>
        </p:nvCxnSpPr>
        <p:spPr>
          <a:xfrm flipH="1">
            <a:off x="9916525" y="1390698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0CA198F0-CEEF-4BA9-BC6E-B3E541768738}"/>
              </a:ext>
            </a:extLst>
          </p:cNvPr>
          <p:cNvCxnSpPr>
            <a:cxnSpLocks/>
          </p:cNvCxnSpPr>
          <p:nvPr/>
        </p:nvCxnSpPr>
        <p:spPr>
          <a:xfrm flipH="1" flipV="1">
            <a:off x="9938140" y="1623884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llipse 16">
            <a:extLst>
              <a:ext uri="{FF2B5EF4-FFF2-40B4-BE49-F238E27FC236}">
                <a16:creationId xmlns:a16="http://schemas.microsoft.com/office/drawing/2014/main" id="{0AA27786-C721-4324-935D-B745DD349792}"/>
              </a:ext>
            </a:extLst>
          </p:cNvPr>
          <p:cNvSpPr/>
          <p:nvPr/>
        </p:nvSpPr>
        <p:spPr>
          <a:xfrm rot="1645604">
            <a:off x="9996528" y="180668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4B222E1-84F1-4AF3-A98D-159D45C7FEEF}"/>
              </a:ext>
            </a:extLst>
          </p:cNvPr>
          <p:cNvCxnSpPr>
            <a:cxnSpLocks/>
          </p:cNvCxnSpPr>
          <p:nvPr/>
        </p:nvCxnSpPr>
        <p:spPr>
          <a:xfrm flipH="1" flipV="1">
            <a:off x="8540928" y="1731105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9BABABBA-48D7-44D4-8C83-BF0933E38884}"/>
              </a:ext>
            </a:extLst>
          </p:cNvPr>
          <p:cNvSpPr/>
          <p:nvPr/>
        </p:nvSpPr>
        <p:spPr>
          <a:xfrm rot="18641081">
            <a:off x="8911949" y="1880555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0EE3CFBB-02EB-43CD-BD14-F93BD8E17D61}"/>
              </a:ext>
            </a:extLst>
          </p:cNvPr>
          <p:cNvCxnSpPr>
            <a:cxnSpLocks/>
            <a:stCxn id="21" idx="0"/>
          </p:cNvCxnSpPr>
          <p:nvPr/>
        </p:nvCxnSpPr>
        <p:spPr>
          <a:xfrm flipH="1">
            <a:off x="9953521" y="1272891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1772A7F2-A3A6-492E-A319-9094CFCE659A}"/>
              </a:ext>
            </a:extLst>
          </p:cNvPr>
          <p:cNvSpPr/>
          <p:nvPr/>
        </p:nvSpPr>
        <p:spPr>
          <a:xfrm rot="14872123">
            <a:off x="10339922" y="11332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" name="Freihandform: Form 21">
            <a:extLst>
              <a:ext uri="{FF2B5EF4-FFF2-40B4-BE49-F238E27FC236}">
                <a16:creationId xmlns:a16="http://schemas.microsoft.com/office/drawing/2014/main" id="{B002578B-E9DE-4F97-80F4-14AC51FC5041}"/>
              </a:ext>
            </a:extLst>
          </p:cNvPr>
          <p:cNvSpPr/>
          <p:nvPr/>
        </p:nvSpPr>
        <p:spPr>
          <a:xfrm>
            <a:off x="10474958" y="1014778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Freihandform: Form 22">
            <a:extLst>
              <a:ext uri="{FF2B5EF4-FFF2-40B4-BE49-F238E27FC236}">
                <a16:creationId xmlns:a16="http://schemas.microsoft.com/office/drawing/2014/main" id="{AC188DF8-1662-41D5-A786-8FE2080B6CD3}"/>
              </a:ext>
            </a:extLst>
          </p:cNvPr>
          <p:cNvSpPr/>
          <p:nvPr/>
        </p:nvSpPr>
        <p:spPr>
          <a:xfrm>
            <a:off x="9319258" y="875078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Flussdiagramm: Verbinder 23">
            <a:extLst>
              <a:ext uri="{FF2B5EF4-FFF2-40B4-BE49-F238E27FC236}">
                <a16:creationId xmlns:a16="http://schemas.microsoft.com/office/drawing/2014/main" id="{E699D702-89FC-4FF5-BEBE-76BCE12C2C2A}"/>
              </a:ext>
            </a:extLst>
          </p:cNvPr>
          <p:cNvSpPr/>
          <p:nvPr/>
        </p:nvSpPr>
        <p:spPr>
          <a:xfrm rot="551368">
            <a:off x="10597832" y="812848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Flussdiagramm: Verbinder 24">
            <a:extLst>
              <a:ext uri="{FF2B5EF4-FFF2-40B4-BE49-F238E27FC236}">
                <a16:creationId xmlns:a16="http://schemas.microsoft.com/office/drawing/2014/main" id="{E82D0F23-BD8C-4DFE-B8F2-A1C49E78142A}"/>
              </a:ext>
            </a:extLst>
          </p:cNvPr>
          <p:cNvSpPr/>
          <p:nvPr/>
        </p:nvSpPr>
        <p:spPr>
          <a:xfrm rot="551368">
            <a:off x="9326325" y="628022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6" name="Fußzeilenplatzhalter 25">
            <a:extLst>
              <a:ext uri="{FF2B5EF4-FFF2-40B4-BE49-F238E27FC236}">
                <a16:creationId xmlns:a16="http://schemas.microsoft.com/office/drawing/2014/main" id="{CFD46F32-CF63-4D21-A972-44133E45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27" name="Foliennummernplatzhalter 26">
            <a:extLst>
              <a:ext uri="{FF2B5EF4-FFF2-40B4-BE49-F238E27FC236}">
                <a16:creationId xmlns:a16="http://schemas.microsoft.com/office/drawing/2014/main" id="{A3A1B0DE-294B-4739-8FC2-F992F574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44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investiert Zeit und Vertrauen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de-DE" dirty="0"/>
              <a:t>Voraussetzung Mentor: Hat sein Leben im Griff</a:t>
            </a:r>
          </a:p>
          <a:p>
            <a:pPr>
              <a:lnSpc>
                <a:spcPct val="150000"/>
              </a:lnSpc>
            </a:pPr>
            <a:r>
              <a:rPr lang="de-DE" dirty="0"/>
              <a:t>Das Erfolgskonzept des Mentoring beruht auf </a:t>
            </a:r>
            <a:r>
              <a:rPr lang="de-DE" b="1" dirty="0"/>
              <a:t>Zeit</a:t>
            </a:r>
          </a:p>
          <a:p>
            <a:pPr>
              <a:lnSpc>
                <a:spcPct val="150000"/>
              </a:lnSpc>
            </a:pPr>
            <a:r>
              <a:rPr lang="de-DE" dirty="0"/>
              <a:t>Viel Zeit ist nötig, dass Vertrauen wachsen kann</a:t>
            </a:r>
          </a:p>
          <a:p>
            <a:pPr>
              <a:lnSpc>
                <a:spcPct val="150000"/>
              </a:lnSpc>
            </a:pPr>
            <a:r>
              <a:rPr lang="de-DE" dirty="0"/>
              <a:t>Das beidseitige Vertrauen in das Potential des Mentees bildet die Basis der Mentoring Beziehung</a:t>
            </a: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B8B962-B959-49D1-8C5E-413E37A6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BF75A7-2AFB-4CF6-82B3-D51AC19E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348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fördert berät und begleitet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6672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de-DE" dirty="0"/>
              <a:t>„</a:t>
            </a:r>
            <a:r>
              <a:rPr lang="de-DE" i="1" dirty="0"/>
              <a:t>Das Mentoring bietet für einen Mentee einen geschützten Rahmen der Beratung, Begleitung und Förderung in wichtigen Lebensfragen durch einen Mentor“</a:t>
            </a:r>
          </a:p>
          <a:p>
            <a:pPr>
              <a:lnSpc>
                <a:spcPct val="160000"/>
              </a:lnSpc>
            </a:pPr>
            <a:r>
              <a:rPr lang="de-DE" dirty="0"/>
              <a:t>Mentor will persönliche und geistige Entwicklung </a:t>
            </a:r>
            <a:r>
              <a:rPr lang="de-DE" b="1" dirty="0"/>
              <a:t>fördern</a:t>
            </a:r>
            <a:r>
              <a:rPr lang="de-DE" dirty="0"/>
              <a:t> </a:t>
            </a:r>
          </a:p>
          <a:p>
            <a:pPr>
              <a:lnSpc>
                <a:spcPct val="160000"/>
              </a:lnSpc>
            </a:pPr>
            <a:r>
              <a:rPr lang="de-DE" dirty="0"/>
              <a:t>Unentdeckte Potentiale (Stärken) sollen herausgearbeitet werden </a:t>
            </a:r>
          </a:p>
          <a:p>
            <a:pPr>
              <a:lnSpc>
                <a:spcPct val="160000"/>
              </a:lnSpc>
            </a:pPr>
            <a:r>
              <a:rPr lang="de-DE" dirty="0"/>
              <a:t>Der Mentor nimmt den Mentee mit allen Stärken und Schwächen an</a:t>
            </a:r>
          </a:p>
          <a:p>
            <a:pPr>
              <a:lnSpc>
                <a:spcPct val="160000"/>
              </a:lnSpc>
            </a:pPr>
            <a:r>
              <a:rPr lang="de-DE" dirty="0"/>
              <a:t>Er </a:t>
            </a:r>
            <a:r>
              <a:rPr lang="de-DE" b="1" dirty="0"/>
              <a:t>berät</a:t>
            </a:r>
            <a:r>
              <a:rPr lang="de-DE" dirty="0"/>
              <a:t> und </a:t>
            </a:r>
            <a:r>
              <a:rPr lang="de-DE" b="1" dirty="0"/>
              <a:t>begleitet</a:t>
            </a:r>
            <a:r>
              <a:rPr lang="de-DE" dirty="0"/>
              <a:t>, löst die Probleme nicht selbst (Prinzip: Hilfe zur Selbsthilfe) </a:t>
            </a:r>
          </a:p>
          <a:p>
            <a:pPr marL="0" indent="0">
              <a:buNone/>
            </a:pP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B8B962-B959-49D1-8C5E-413E37A6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BF75A7-2AFB-4CF6-82B3-D51AC19E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0970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setzt Ziele Smart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b="1" dirty="0"/>
              <a:t>S</a:t>
            </a:r>
            <a:r>
              <a:rPr lang="de-DE" dirty="0"/>
              <a:t>pezifisch: </a:t>
            </a:r>
            <a:r>
              <a:rPr lang="de-DE" sz="2400" dirty="0"/>
              <a:t>Was soll erreicht werden?</a:t>
            </a:r>
          </a:p>
          <a:p>
            <a:pPr>
              <a:lnSpc>
                <a:spcPct val="150000"/>
              </a:lnSpc>
            </a:pPr>
            <a:r>
              <a:rPr lang="de-DE" b="1" dirty="0"/>
              <a:t>M</a:t>
            </a:r>
            <a:r>
              <a:rPr lang="de-DE" dirty="0"/>
              <a:t>essbar  : </a:t>
            </a:r>
            <a:r>
              <a:rPr lang="de-DE" sz="2400" dirty="0"/>
              <a:t>Um wie viel (messbare Größe)?</a:t>
            </a:r>
          </a:p>
          <a:p>
            <a:pPr>
              <a:lnSpc>
                <a:spcPct val="150000"/>
              </a:lnSpc>
            </a:pPr>
            <a:r>
              <a:rPr lang="de-DE" b="1" dirty="0"/>
              <a:t>A</a:t>
            </a:r>
            <a:r>
              <a:rPr lang="de-DE" dirty="0"/>
              <a:t>ttraktiv  : </a:t>
            </a:r>
            <a:r>
              <a:rPr lang="de-DE" sz="2400" dirty="0"/>
              <a:t>Es soll Spaß machen!</a:t>
            </a:r>
          </a:p>
          <a:p>
            <a:pPr>
              <a:lnSpc>
                <a:spcPct val="150000"/>
              </a:lnSpc>
            </a:pPr>
            <a:r>
              <a:rPr lang="de-DE" b="1" dirty="0"/>
              <a:t>R</a:t>
            </a:r>
            <a:r>
              <a:rPr lang="de-DE" dirty="0"/>
              <a:t>ealistisch</a:t>
            </a:r>
            <a:r>
              <a:rPr lang="de-DE" sz="2400" dirty="0"/>
              <a:t>: Stimmt das mit den Ressourcen überein?</a:t>
            </a:r>
          </a:p>
          <a:p>
            <a:pPr>
              <a:lnSpc>
                <a:spcPct val="150000"/>
              </a:lnSpc>
            </a:pPr>
            <a:r>
              <a:rPr lang="de-DE" b="1" dirty="0"/>
              <a:t>T</a:t>
            </a:r>
            <a:r>
              <a:rPr lang="de-DE" dirty="0"/>
              <a:t>erminiert: </a:t>
            </a:r>
            <a:r>
              <a:rPr lang="de-DE" sz="2400" dirty="0"/>
              <a:t>Bis wann genau soll das Ziel erreicht sein?</a:t>
            </a:r>
          </a:p>
          <a:p>
            <a:endParaRPr lang="en-DE" b="1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Flussdiagramm: Verbinder 20">
            <a:extLst>
              <a:ext uri="{FF2B5EF4-FFF2-40B4-BE49-F238E27FC236}">
                <a16:creationId xmlns:a16="http://schemas.microsoft.com/office/drawing/2014/main" id="{DBFE262C-CA9C-43B8-BA03-55ECBDC2BDEA}"/>
              </a:ext>
            </a:extLst>
          </p:cNvPr>
          <p:cNvSpPr/>
          <p:nvPr/>
        </p:nvSpPr>
        <p:spPr>
          <a:xfrm rot="634293">
            <a:off x="10876198" y="250856"/>
            <a:ext cx="386735" cy="548641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11A34F8E-0A4F-4A7B-BD9D-220E394BE4ED}"/>
              </a:ext>
            </a:extLst>
          </p:cNvPr>
          <p:cNvCxnSpPr/>
          <p:nvPr/>
        </p:nvCxnSpPr>
        <p:spPr>
          <a:xfrm>
            <a:off x="11922498" y="78459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8563DF13-6DD3-4AD6-846A-CEFBA94A95AF}"/>
              </a:ext>
            </a:extLst>
          </p:cNvPr>
          <p:cNvCxnSpPr/>
          <p:nvPr/>
        </p:nvCxnSpPr>
        <p:spPr>
          <a:xfrm>
            <a:off x="12196818" y="418837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A4F086EE-F3F4-4580-BD72-F728556999A4}"/>
              </a:ext>
            </a:extLst>
          </p:cNvPr>
          <p:cNvCxnSpPr>
            <a:cxnSpLocks/>
          </p:cNvCxnSpPr>
          <p:nvPr/>
        </p:nvCxnSpPr>
        <p:spPr>
          <a:xfrm>
            <a:off x="11312898" y="1013197"/>
            <a:ext cx="449580" cy="14332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B7F1EA9F-EE82-4525-B609-D7786EE40FB1}"/>
              </a:ext>
            </a:extLst>
          </p:cNvPr>
          <p:cNvCxnSpPr>
            <a:cxnSpLocks/>
          </p:cNvCxnSpPr>
          <p:nvPr/>
        </p:nvCxnSpPr>
        <p:spPr>
          <a:xfrm flipH="1">
            <a:off x="11472921" y="1152526"/>
            <a:ext cx="289560" cy="33528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>
            <a:extLst>
              <a:ext uri="{FF2B5EF4-FFF2-40B4-BE49-F238E27FC236}">
                <a16:creationId xmlns:a16="http://schemas.microsoft.com/office/drawing/2014/main" id="{1A68E8FF-4D50-43B5-92FE-5E797135123B}"/>
              </a:ext>
            </a:extLst>
          </p:cNvPr>
          <p:cNvSpPr/>
          <p:nvPr/>
        </p:nvSpPr>
        <p:spPr>
          <a:xfrm rot="19369621">
            <a:off x="11481207" y="1431263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351F2877-2A13-4323-B7E6-6D588510643E}"/>
              </a:ext>
            </a:extLst>
          </p:cNvPr>
          <p:cNvCxnSpPr>
            <a:cxnSpLocks/>
          </p:cNvCxnSpPr>
          <p:nvPr/>
        </p:nvCxnSpPr>
        <p:spPr>
          <a:xfrm flipH="1">
            <a:off x="10325205" y="1013197"/>
            <a:ext cx="388077" cy="22810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63BD781C-FDDC-4291-8845-C1C2BDBF0D6D}"/>
              </a:ext>
            </a:extLst>
          </p:cNvPr>
          <p:cNvCxnSpPr>
            <a:cxnSpLocks/>
          </p:cNvCxnSpPr>
          <p:nvPr/>
        </p:nvCxnSpPr>
        <p:spPr>
          <a:xfrm flipH="1" flipV="1">
            <a:off x="10346820" y="1246383"/>
            <a:ext cx="176216" cy="251584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Ellipse 34">
            <a:extLst>
              <a:ext uri="{FF2B5EF4-FFF2-40B4-BE49-F238E27FC236}">
                <a16:creationId xmlns:a16="http://schemas.microsoft.com/office/drawing/2014/main" id="{EE43BB45-A3BD-4160-8C4C-C9BAD61A62C1}"/>
              </a:ext>
            </a:extLst>
          </p:cNvPr>
          <p:cNvSpPr/>
          <p:nvPr/>
        </p:nvSpPr>
        <p:spPr>
          <a:xfrm rot="1645604">
            <a:off x="10405208" y="1429186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6" name="Flussdiagramm: Verzögerung 35">
            <a:extLst>
              <a:ext uri="{FF2B5EF4-FFF2-40B4-BE49-F238E27FC236}">
                <a16:creationId xmlns:a16="http://schemas.microsoft.com/office/drawing/2014/main" id="{51BB30B8-B9E4-41B6-8D64-2F80C0B841A7}"/>
              </a:ext>
            </a:extLst>
          </p:cNvPr>
          <p:cNvSpPr/>
          <p:nvPr/>
        </p:nvSpPr>
        <p:spPr>
          <a:xfrm rot="16200000">
            <a:off x="10337948" y="1020484"/>
            <a:ext cx="1325141" cy="944806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Freihandform: Form 38">
            <a:extLst>
              <a:ext uri="{FF2B5EF4-FFF2-40B4-BE49-F238E27FC236}">
                <a16:creationId xmlns:a16="http://schemas.microsoft.com/office/drawing/2014/main" id="{5A26EA10-2277-4AE3-A92A-0F1A4329C7E0}"/>
              </a:ext>
            </a:extLst>
          </p:cNvPr>
          <p:cNvSpPr/>
          <p:nvPr/>
        </p:nvSpPr>
        <p:spPr>
          <a:xfrm>
            <a:off x="10883638" y="637277"/>
            <a:ext cx="121920" cy="30480"/>
          </a:xfrm>
          <a:custGeom>
            <a:avLst/>
            <a:gdLst>
              <a:gd name="connsiteX0" fmla="*/ 0 w 121920"/>
              <a:gd name="connsiteY0" fmla="*/ 0 h 30480"/>
              <a:gd name="connsiteX1" fmla="*/ 10160 w 121920"/>
              <a:gd name="connsiteY1" fmla="*/ 12700 h 30480"/>
              <a:gd name="connsiteX2" fmla="*/ 17780 w 121920"/>
              <a:gd name="connsiteY2" fmla="*/ 15240 h 30480"/>
              <a:gd name="connsiteX3" fmla="*/ 25400 w 121920"/>
              <a:gd name="connsiteY3" fmla="*/ 22860 h 30480"/>
              <a:gd name="connsiteX4" fmla="*/ 40640 w 121920"/>
              <a:gd name="connsiteY4" fmla="*/ 27940 h 30480"/>
              <a:gd name="connsiteX5" fmla="*/ 48260 w 121920"/>
              <a:gd name="connsiteY5" fmla="*/ 30480 h 30480"/>
              <a:gd name="connsiteX6" fmla="*/ 106680 w 121920"/>
              <a:gd name="connsiteY6" fmla="*/ 22860 h 30480"/>
              <a:gd name="connsiteX7" fmla="*/ 121920 w 121920"/>
              <a:gd name="connsiteY7" fmla="*/ 15240 h 30480"/>
              <a:gd name="connsiteX8" fmla="*/ 121920 w 121920"/>
              <a:gd name="connsiteY8" fmla="*/ 12700 h 30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" h="30480">
                <a:moveTo>
                  <a:pt x="0" y="0"/>
                </a:moveTo>
                <a:cubicBezTo>
                  <a:pt x="3387" y="4233"/>
                  <a:pt x="6044" y="9172"/>
                  <a:pt x="10160" y="12700"/>
                </a:cubicBezTo>
                <a:cubicBezTo>
                  <a:pt x="12193" y="14442"/>
                  <a:pt x="15552" y="13755"/>
                  <a:pt x="17780" y="15240"/>
                </a:cubicBezTo>
                <a:cubicBezTo>
                  <a:pt x="20769" y="17233"/>
                  <a:pt x="22260" y="21116"/>
                  <a:pt x="25400" y="22860"/>
                </a:cubicBezTo>
                <a:cubicBezTo>
                  <a:pt x="30081" y="25461"/>
                  <a:pt x="35560" y="26247"/>
                  <a:pt x="40640" y="27940"/>
                </a:cubicBezTo>
                <a:lnTo>
                  <a:pt x="48260" y="30480"/>
                </a:lnTo>
                <a:cubicBezTo>
                  <a:pt x="88839" y="20335"/>
                  <a:pt x="47192" y="29470"/>
                  <a:pt x="106680" y="22860"/>
                </a:cubicBezTo>
                <a:cubicBezTo>
                  <a:pt x="111328" y="22344"/>
                  <a:pt x="118763" y="18397"/>
                  <a:pt x="121920" y="15240"/>
                </a:cubicBezTo>
                <a:lnTo>
                  <a:pt x="121920" y="12700"/>
                </a:ln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Flussdiagramm: Verbinder 39">
            <a:extLst>
              <a:ext uri="{FF2B5EF4-FFF2-40B4-BE49-F238E27FC236}">
                <a16:creationId xmlns:a16="http://schemas.microsoft.com/office/drawing/2014/main" id="{BBC13631-CB4C-4C24-BBA1-CD8BED134346}"/>
              </a:ext>
            </a:extLst>
          </p:cNvPr>
          <p:cNvSpPr/>
          <p:nvPr/>
        </p:nvSpPr>
        <p:spPr>
          <a:xfrm rot="551368">
            <a:off x="11006512" y="435347"/>
            <a:ext cx="45719" cy="78740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F496EE4-D706-4A05-B7CF-51AE619D5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E869B2-AA7D-46A2-A30D-0FE3E5D8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69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hat keine hohen Erwartungen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Falsche Erwartungen enttäuschen und zerstören gewonnenes Vertrauen</a:t>
            </a:r>
          </a:p>
          <a:p>
            <a:pPr>
              <a:lnSpc>
                <a:spcPct val="150000"/>
              </a:lnSpc>
            </a:pPr>
            <a:r>
              <a:rPr lang="de-DE" dirty="0"/>
              <a:t>Mentee nicht an sich selbst messen</a:t>
            </a:r>
          </a:p>
          <a:p>
            <a:pPr>
              <a:lnSpc>
                <a:spcPct val="150000"/>
              </a:lnSpc>
            </a:pPr>
            <a:r>
              <a:rPr lang="de-DE" dirty="0"/>
              <a:t>Baue keinen Leistungsdruck auf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Zeige Verständnis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/>
              <a:t> Mache Mut und habe Geduld</a:t>
            </a:r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Gewitterblitz 20">
            <a:extLst>
              <a:ext uri="{FF2B5EF4-FFF2-40B4-BE49-F238E27FC236}">
                <a16:creationId xmlns:a16="http://schemas.microsoft.com/office/drawing/2014/main" id="{B2116F69-A50F-457F-9B78-A4D7E23D94A2}"/>
              </a:ext>
            </a:extLst>
          </p:cNvPr>
          <p:cNvSpPr/>
          <p:nvPr/>
        </p:nvSpPr>
        <p:spPr>
          <a:xfrm flipH="1">
            <a:off x="10553927" y="569486"/>
            <a:ext cx="918994" cy="1392927"/>
          </a:xfrm>
          <a:prstGeom prst="lightningBolt">
            <a:avLst/>
          </a:prstGeom>
          <a:solidFill>
            <a:srgbClr val="FF373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04AF3F-CC92-4D2E-BF80-23CB91265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590062-47B3-4C26-88EB-5068072D1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181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ist nicht egoistisch oder Eitel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de-DE" dirty="0"/>
              <a:t>Je länger man ohne tiefe Beziehungen und kinderlos lebt, desto größer ist die Gefahr der Eitelkeit und des Egoismus</a:t>
            </a:r>
          </a:p>
          <a:p>
            <a:pPr>
              <a:lnSpc>
                <a:spcPct val="150000"/>
              </a:lnSpc>
            </a:pPr>
            <a:r>
              <a:rPr lang="de-DE" dirty="0"/>
              <a:t>Mentor und Mentee sollten Kritik fähig sein und einander vergeben.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Führe die Beziehung offen und ehrlich, vergebe und sprich aus, dass du offen für Kritik bist.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 Bring all deinen Ärger vor Gott</a:t>
            </a:r>
            <a:endParaRPr lang="de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1" name="Gewitterblitz 20">
            <a:extLst>
              <a:ext uri="{FF2B5EF4-FFF2-40B4-BE49-F238E27FC236}">
                <a16:creationId xmlns:a16="http://schemas.microsoft.com/office/drawing/2014/main" id="{C9541B0F-5869-49CD-8ABB-1917544398F5}"/>
              </a:ext>
            </a:extLst>
          </p:cNvPr>
          <p:cNvSpPr/>
          <p:nvPr/>
        </p:nvSpPr>
        <p:spPr>
          <a:xfrm flipH="1">
            <a:off x="10553927" y="569486"/>
            <a:ext cx="918994" cy="1392927"/>
          </a:xfrm>
          <a:prstGeom prst="lightningBolt">
            <a:avLst/>
          </a:prstGeom>
          <a:solidFill>
            <a:srgbClr val="FF373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BF3415C-7CD0-43FF-AE7D-6A3AA395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EA20B59-F69E-4E0F-8D6A-0D38F43A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576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lockt aus der Reserve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de-DE" dirty="0"/>
              <a:t>verstehe ich dich richtig …. </a:t>
            </a:r>
            <a:r>
              <a:rPr lang="de-DE" sz="2400" dirty="0"/>
              <a:t>(In eigenen Worten wiedergeben)</a:t>
            </a:r>
          </a:p>
          <a:p>
            <a:pPr>
              <a:lnSpc>
                <a:spcPct val="150000"/>
              </a:lnSpc>
            </a:pPr>
            <a:r>
              <a:rPr lang="de-DE" dirty="0"/>
              <a:t>das hast du super hinbekommen! </a:t>
            </a:r>
            <a:r>
              <a:rPr lang="de-DE" sz="2400" dirty="0"/>
              <a:t>(Spare nicht am Lob)</a:t>
            </a:r>
          </a:p>
          <a:p>
            <a:pPr>
              <a:lnSpc>
                <a:spcPct val="150000"/>
              </a:lnSpc>
            </a:pPr>
            <a:r>
              <a:rPr lang="de-DE" dirty="0"/>
              <a:t>beleuchte aus anderen Blickwinkeln </a:t>
            </a:r>
            <a:r>
              <a:rPr lang="de-DE" sz="2400" dirty="0"/>
              <a:t>(Erweitere den Horizont)</a:t>
            </a:r>
          </a:p>
          <a:p>
            <a:pPr>
              <a:lnSpc>
                <a:spcPct val="150000"/>
              </a:lnSpc>
            </a:pPr>
            <a:r>
              <a:rPr lang="de-DE" dirty="0"/>
              <a:t>Konfrontiere mit der </a:t>
            </a:r>
            <a:r>
              <a:rPr lang="de-DE" dirty="0" err="1"/>
              <a:t>Warheit</a:t>
            </a:r>
            <a:r>
              <a:rPr lang="de-DE" dirty="0"/>
              <a:t>  </a:t>
            </a:r>
            <a:r>
              <a:rPr lang="de-DE" sz="2400" dirty="0"/>
              <a:t>(Rede Dinge nicht klein)</a:t>
            </a:r>
            <a:endParaRPr lang="de-DE" dirty="0"/>
          </a:p>
          <a:p>
            <a:pPr>
              <a:lnSpc>
                <a:spcPct val="150000"/>
              </a:lnSpc>
            </a:pPr>
            <a:r>
              <a:rPr lang="de-DE" dirty="0"/>
              <a:t>Eröffne neue Möglichkeiten </a:t>
            </a:r>
            <a:r>
              <a:rPr lang="de-DE" sz="2400" dirty="0"/>
              <a:t>(anders zu handeln)</a:t>
            </a:r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3FFDF1-781F-41A4-924E-BD92ECF73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EF177A2-FD43-4C2A-9FDB-7FA5598EE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60969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18C846-B48A-4C88-B19A-6B97BE8FE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1990" y="365125"/>
            <a:ext cx="8421810" cy="1325563"/>
          </a:xfrm>
        </p:spPr>
        <p:txBody>
          <a:bodyPr/>
          <a:lstStyle/>
          <a:p>
            <a:r>
              <a:rPr lang="de-DE" dirty="0"/>
              <a:t>stellt treffende Fragen</a:t>
            </a:r>
            <a:endParaRPr lang="en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879ED1-31C2-4F0A-96C5-FCB30F6F6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1640" y="1825625"/>
            <a:ext cx="9162159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„Ziel der analytischen Psychotherapie ist das Bewusstmachen von verdrängten Gefühlen und Erinnerungen, die eine Entwicklung zum gesunden, selbständigen Individuum blockieren“</a:t>
            </a:r>
          </a:p>
          <a:p>
            <a:r>
              <a:rPr lang="de-DE" dirty="0"/>
              <a:t>Durch treffende Fragen kann der Mentee zu ganz neuen Ansichten gelangen</a:t>
            </a:r>
          </a:p>
          <a:p>
            <a:r>
              <a:rPr lang="de-DE" dirty="0"/>
              <a:t>z.B. durch Entscheidungsfragen, Offene Fragen (W-Fragen), Wunderfragen (Stell dir vor…), Hypothetische Fragen (Im schlimmsten Fall würde …) </a:t>
            </a:r>
            <a:endParaRPr lang="en-DE" dirty="0"/>
          </a:p>
        </p:txBody>
      </p:sp>
      <p:sp>
        <p:nvSpPr>
          <p:cNvPr id="6" name="Flussdiagramm: Verzögerung 5">
            <a:extLst>
              <a:ext uri="{FF2B5EF4-FFF2-40B4-BE49-F238E27FC236}">
                <a16:creationId xmlns:a16="http://schemas.microsoft.com/office/drawing/2014/main" id="{9E93D9DB-129F-46E6-ABC0-8247811293B9}"/>
              </a:ext>
            </a:extLst>
          </p:cNvPr>
          <p:cNvSpPr/>
          <p:nvPr/>
        </p:nvSpPr>
        <p:spPr>
          <a:xfrm rot="16200000">
            <a:off x="791692" y="1171344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Flussdiagramm: Verbinder 6">
            <a:extLst>
              <a:ext uri="{FF2B5EF4-FFF2-40B4-BE49-F238E27FC236}">
                <a16:creationId xmlns:a16="http://schemas.microsoft.com/office/drawing/2014/main" id="{B63F2F62-F7BF-4489-9633-216FE5448920}"/>
              </a:ext>
            </a:extLst>
          </p:cNvPr>
          <p:cNvSpPr/>
          <p:nvPr/>
        </p:nvSpPr>
        <p:spPr>
          <a:xfrm rot="545375">
            <a:off x="1359584" y="290541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B3EB2FE-1909-473D-A521-79E70AA39AB3}"/>
              </a:ext>
            </a:extLst>
          </p:cNvPr>
          <p:cNvCxnSpPr/>
          <p:nvPr/>
        </p:nvCxnSpPr>
        <p:spPr>
          <a:xfrm>
            <a:off x="2172790" y="105667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>
            <a:extLst>
              <a:ext uri="{FF2B5EF4-FFF2-40B4-BE49-F238E27FC236}">
                <a16:creationId xmlns:a16="http://schemas.microsoft.com/office/drawing/2014/main" id="{D5A080DF-51ED-479B-A59B-3BCC659D962B}"/>
              </a:ext>
            </a:extLst>
          </p:cNvPr>
          <p:cNvSpPr/>
          <p:nvPr/>
        </p:nvSpPr>
        <p:spPr>
          <a:xfrm rot="18641081">
            <a:off x="1209221" y="1775130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Freihandform: Form 12">
            <a:extLst>
              <a:ext uri="{FF2B5EF4-FFF2-40B4-BE49-F238E27FC236}">
                <a16:creationId xmlns:a16="http://schemas.microsoft.com/office/drawing/2014/main" id="{EC8790C9-8E8B-43EB-AD06-AFB62D4F3C49}"/>
              </a:ext>
            </a:extLst>
          </p:cNvPr>
          <p:cNvSpPr/>
          <p:nvPr/>
        </p:nvSpPr>
        <p:spPr>
          <a:xfrm>
            <a:off x="1616530" y="769653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Flussdiagramm: Verbinder 13">
            <a:extLst>
              <a:ext uri="{FF2B5EF4-FFF2-40B4-BE49-F238E27FC236}">
                <a16:creationId xmlns:a16="http://schemas.microsoft.com/office/drawing/2014/main" id="{F807BCD4-43B7-4949-8E2A-39307982641D}"/>
              </a:ext>
            </a:extLst>
          </p:cNvPr>
          <p:cNvSpPr/>
          <p:nvPr/>
        </p:nvSpPr>
        <p:spPr>
          <a:xfrm rot="551368">
            <a:off x="1623597" y="522597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AB848BDB-9C0C-4C9E-A1DF-AAC9F3B52740}"/>
              </a:ext>
            </a:extLst>
          </p:cNvPr>
          <p:cNvCxnSpPr>
            <a:cxnSpLocks/>
          </p:cNvCxnSpPr>
          <p:nvPr/>
        </p:nvCxnSpPr>
        <p:spPr>
          <a:xfrm flipH="1" flipV="1">
            <a:off x="1794725" y="1125400"/>
            <a:ext cx="456066" cy="197385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D4722CAB-5D6A-49B6-8FC8-7BEBB87C304A}"/>
              </a:ext>
            </a:extLst>
          </p:cNvPr>
          <p:cNvCxnSpPr>
            <a:cxnSpLocks/>
          </p:cNvCxnSpPr>
          <p:nvPr/>
        </p:nvCxnSpPr>
        <p:spPr>
          <a:xfrm flipH="1">
            <a:off x="843279" y="1200321"/>
            <a:ext cx="357203" cy="473031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ussdiagramm: Verzögerung 16">
            <a:extLst>
              <a:ext uri="{FF2B5EF4-FFF2-40B4-BE49-F238E27FC236}">
                <a16:creationId xmlns:a16="http://schemas.microsoft.com/office/drawing/2014/main" id="{D2CF2C49-2C50-40E3-85B5-AF3F1E6C0476}"/>
              </a:ext>
            </a:extLst>
          </p:cNvPr>
          <p:cNvSpPr/>
          <p:nvPr/>
        </p:nvSpPr>
        <p:spPr>
          <a:xfrm rot="16200000">
            <a:off x="791691" y="1208856"/>
            <a:ext cx="1473693" cy="1038687"/>
          </a:xfrm>
          <a:prstGeom prst="flowChartDelay">
            <a:avLst/>
          </a:prstGeom>
          <a:gradFill flip="none" rotWithShape="1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8" name="Flussdiagramm: Verbinder 17">
            <a:extLst>
              <a:ext uri="{FF2B5EF4-FFF2-40B4-BE49-F238E27FC236}">
                <a16:creationId xmlns:a16="http://schemas.microsoft.com/office/drawing/2014/main" id="{EC9E4D7C-74CD-4B7E-822C-6058C5C3078E}"/>
              </a:ext>
            </a:extLst>
          </p:cNvPr>
          <p:cNvSpPr/>
          <p:nvPr/>
        </p:nvSpPr>
        <p:spPr>
          <a:xfrm rot="545375">
            <a:off x="1359583" y="328053"/>
            <a:ext cx="440703" cy="632460"/>
          </a:xfrm>
          <a:prstGeom prst="flowChartConnector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7FCE7A-5E66-49DC-9A0D-E21A4DAEB5E1}"/>
              </a:ext>
            </a:extLst>
          </p:cNvPr>
          <p:cNvCxnSpPr/>
          <p:nvPr/>
        </p:nvCxnSpPr>
        <p:spPr>
          <a:xfrm>
            <a:off x="2172789" y="109418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96A3796B-42E4-442B-B363-871A489E3363}"/>
              </a:ext>
            </a:extLst>
          </p:cNvPr>
          <p:cNvCxnSpPr>
            <a:cxnSpLocks/>
          </p:cNvCxnSpPr>
          <p:nvPr/>
        </p:nvCxnSpPr>
        <p:spPr>
          <a:xfrm flipH="1" flipV="1">
            <a:off x="838199" y="1663192"/>
            <a:ext cx="373696" cy="206153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Ellipse 24">
            <a:extLst>
              <a:ext uri="{FF2B5EF4-FFF2-40B4-BE49-F238E27FC236}">
                <a16:creationId xmlns:a16="http://schemas.microsoft.com/office/drawing/2014/main" id="{5476A6B6-6513-4D6B-9B29-A56BC943F2DB}"/>
              </a:ext>
            </a:extLst>
          </p:cNvPr>
          <p:cNvSpPr/>
          <p:nvPr/>
        </p:nvSpPr>
        <p:spPr>
          <a:xfrm rot="18641081">
            <a:off x="1209220" y="1812642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9748C558-BEC8-49C9-B018-C1DB16EB58F4}"/>
              </a:ext>
            </a:extLst>
          </p:cNvPr>
          <p:cNvCxnSpPr>
            <a:cxnSpLocks/>
            <a:stCxn id="27" idx="0"/>
          </p:cNvCxnSpPr>
          <p:nvPr/>
        </p:nvCxnSpPr>
        <p:spPr>
          <a:xfrm flipH="1">
            <a:off x="2250792" y="1204978"/>
            <a:ext cx="351778" cy="112726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>
            <a:extLst>
              <a:ext uri="{FF2B5EF4-FFF2-40B4-BE49-F238E27FC236}">
                <a16:creationId xmlns:a16="http://schemas.microsoft.com/office/drawing/2014/main" id="{1F3D5C11-72ED-4E32-BC31-2E64EFF5F0AF}"/>
              </a:ext>
            </a:extLst>
          </p:cNvPr>
          <p:cNvSpPr/>
          <p:nvPr/>
        </p:nvSpPr>
        <p:spPr>
          <a:xfrm rot="14872123">
            <a:off x="2637193" y="1065317"/>
            <a:ext cx="118694" cy="20288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Freihandform: Form 28">
            <a:extLst>
              <a:ext uri="{FF2B5EF4-FFF2-40B4-BE49-F238E27FC236}">
                <a16:creationId xmlns:a16="http://schemas.microsoft.com/office/drawing/2014/main" id="{A27E010E-1938-424B-B637-8200E999DF34}"/>
              </a:ext>
            </a:extLst>
          </p:cNvPr>
          <p:cNvSpPr/>
          <p:nvPr/>
        </p:nvSpPr>
        <p:spPr>
          <a:xfrm>
            <a:off x="1616529" y="807165"/>
            <a:ext cx="116840" cy="35560"/>
          </a:xfrm>
          <a:custGeom>
            <a:avLst/>
            <a:gdLst>
              <a:gd name="connsiteX0" fmla="*/ 116840 w 116840"/>
              <a:gd name="connsiteY0" fmla="*/ 30480 h 35560"/>
              <a:gd name="connsiteX1" fmla="*/ 93980 w 116840"/>
              <a:gd name="connsiteY1" fmla="*/ 33020 h 35560"/>
              <a:gd name="connsiteX2" fmla="*/ 83820 w 116840"/>
              <a:gd name="connsiteY2" fmla="*/ 35560 h 35560"/>
              <a:gd name="connsiteX3" fmla="*/ 30480 w 116840"/>
              <a:gd name="connsiteY3" fmla="*/ 33020 h 35560"/>
              <a:gd name="connsiteX4" fmla="*/ 22860 w 116840"/>
              <a:gd name="connsiteY4" fmla="*/ 30480 h 35560"/>
              <a:gd name="connsiteX5" fmla="*/ 7620 w 116840"/>
              <a:gd name="connsiteY5" fmla="*/ 20320 h 35560"/>
              <a:gd name="connsiteX6" fmla="*/ 0 w 116840"/>
              <a:gd name="connsiteY6" fmla="*/ 0 h 3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6840" h="35560">
                <a:moveTo>
                  <a:pt x="116840" y="30480"/>
                </a:moveTo>
                <a:cubicBezTo>
                  <a:pt x="109220" y="31327"/>
                  <a:pt x="101558" y="31854"/>
                  <a:pt x="93980" y="33020"/>
                </a:cubicBezTo>
                <a:cubicBezTo>
                  <a:pt x="90530" y="33551"/>
                  <a:pt x="87311" y="35560"/>
                  <a:pt x="83820" y="35560"/>
                </a:cubicBezTo>
                <a:cubicBezTo>
                  <a:pt x="66020" y="35560"/>
                  <a:pt x="48260" y="33867"/>
                  <a:pt x="30480" y="33020"/>
                </a:cubicBezTo>
                <a:cubicBezTo>
                  <a:pt x="27940" y="32173"/>
                  <a:pt x="25088" y="31965"/>
                  <a:pt x="22860" y="30480"/>
                </a:cubicBezTo>
                <a:cubicBezTo>
                  <a:pt x="3834" y="17796"/>
                  <a:pt x="25738" y="26359"/>
                  <a:pt x="7620" y="20320"/>
                </a:cubicBezTo>
                <a:cubicBezTo>
                  <a:pt x="1941" y="3284"/>
                  <a:pt x="4935" y="9869"/>
                  <a:pt x="0" y="0"/>
                </a:cubicBezTo>
              </a:path>
            </a:pathLst>
          </a:cu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Flussdiagramm: Verbinder 30">
            <a:extLst>
              <a:ext uri="{FF2B5EF4-FFF2-40B4-BE49-F238E27FC236}">
                <a16:creationId xmlns:a16="http://schemas.microsoft.com/office/drawing/2014/main" id="{F77971DB-33A5-4F21-9023-6A6CA0D60AB2}"/>
              </a:ext>
            </a:extLst>
          </p:cNvPr>
          <p:cNvSpPr/>
          <p:nvPr/>
        </p:nvSpPr>
        <p:spPr>
          <a:xfrm rot="551368">
            <a:off x="1623596" y="560109"/>
            <a:ext cx="65768" cy="93778"/>
          </a:xfrm>
          <a:prstGeom prst="flowChartConnector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9B8B962-B959-49D1-8C5E-413E37A6F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AU"/>
              <a:t>Markus Lamprecht, Mentoring, 16.11.2019, LMENT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ABF75A7-2AFB-4CF6-82B3-D51AC19E0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035DB-F1B1-4A82-AD14-318D4B1EE1B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9433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2020</Words>
  <Application>Microsoft Office PowerPoint</Application>
  <PresentationFormat>Breitbild</PresentationFormat>
  <Paragraphs>343</Paragraphs>
  <Slides>24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investiert Zeit und Vertrauen</vt:lpstr>
      <vt:lpstr>fördert berät und begleitet</vt:lpstr>
      <vt:lpstr>setzt Ziele Smart</vt:lpstr>
      <vt:lpstr>hat keine hohen Erwartungen</vt:lpstr>
      <vt:lpstr>ist nicht egoistisch oder Eitel</vt:lpstr>
      <vt:lpstr>lockt aus der Reserve</vt:lpstr>
      <vt:lpstr>stellt treffende Fragen</vt:lpstr>
      <vt:lpstr>regt an zur Reflexion</vt:lpstr>
      <vt:lpstr>vertraut auf Gott</vt:lpstr>
      <vt:lpstr>nimmt Jesus als Vorbild </vt:lpstr>
      <vt:lpstr>kennt die Lebensalter</vt:lpstr>
      <vt:lpstr>und die Beziehungsebenen</vt:lpstr>
      <vt:lpstr>PowerPoint-Präsentation</vt:lpstr>
      <vt:lpstr>Streckt sich aus nach erfahrenen Vorbildern</vt:lpstr>
      <vt:lpstr>Prüft Impulse des Mentors</vt:lpstr>
      <vt:lpstr>Haltung des Respekts und der demütigen Lernbereitschaft</vt:lpstr>
      <vt:lpstr>Setzt thematische Grenzen</vt:lpstr>
      <vt:lpstr>PowerPoint-Präsentation</vt:lpstr>
      <vt:lpstr>Fangt an!</vt:lpstr>
      <vt:lpstr>Persönliche Treffen</vt:lpstr>
      <vt:lpstr>Kommunikation</vt:lpstr>
      <vt:lpstr>Ich wäre heute nicht der der ich bin, wenn sich Menschen nicht in mich investiert hätten!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Markus Lamprecht</dc:creator>
  <cp:lastModifiedBy>Markus Lamprecht</cp:lastModifiedBy>
  <cp:revision>178</cp:revision>
  <dcterms:created xsi:type="dcterms:W3CDTF">2019-11-14T18:59:52Z</dcterms:created>
  <dcterms:modified xsi:type="dcterms:W3CDTF">2019-11-17T16:25:50Z</dcterms:modified>
</cp:coreProperties>
</file>